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707" autoAdjust="0"/>
  </p:normalViewPr>
  <p:slideViewPr>
    <p:cSldViewPr snapToGrid="0">
      <p:cViewPr varScale="1">
        <p:scale>
          <a:sx n="43" d="100"/>
          <a:sy n="43" d="100"/>
        </p:scale>
        <p:origin x="157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F7D8F-CAB7-4945-8699-C730CD662CE7}" type="datetimeFigureOut">
              <a:rPr kumimoji="1" lang="ja-JP" altLang="en-US" smtClean="0"/>
              <a:t>2025/2/21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D6DD1-1F19-4266-8D55-CC300E0354B9}" type="slidenum">
              <a:rPr kumimoji="1" lang="ja-JP" altLang="en-US" smtClean="0"/>
              <a:t>‹#›</a:t>
            </a:fld>
            <a:endParaRPr kumimoji="1" lang="ja-JP" altLang="en-US"/>
          </a:p>
        </p:txBody>
      </p:sp>
    </p:spTree>
    <p:extLst>
      <p:ext uri="{BB962C8B-B14F-4D97-AF65-F5344CB8AC3E}">
        <p14:creationId xmlns:p14="http://schemas.microsoft.com/office/powerpoint/2010/main" val="7417395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a:t>
            </a:r>
            <a:r>
              <a:rPr kumimoji="1" lang="en-US" altLang="ja-JP" dirty="0"/>
              <a:t>IT</a:t>
            </a:r>
            <a:r>
              <a:rPr kumimoji="1" lang="ja-JP" altLang="en-US" dirty="0"/>
              <a:t>講習のお時間をいただき</a:t>
            </a:r>
            <a:endParaRPr kumimoji="1" lang="en-US" altLang="ja-JP" dirty="0"/>
          </a:p>
          <a:p>
            <a:r>
              <a:rPr kumimoji="1" lang="ja-JP" altLang="en-US" dirty="0"/>
              <a:t>ありがとうございます。</a:t>
            </a:r>
            <a:endParaRPr kumimoji="1" lang="en-US" altLang="ja-JP" dirty="0"/>
          </a:p>
          <a:p>
            <a:r>
              <a:rPr kumimoji="1" lang="ja-JP" altLang="en-US" dirty="0"/>
              <a:t>　</a:t>
            </a:r>
            <a:r>
              <a:rPr kumimoji="1" lang="en-US" altLang="ja-JP" dirty="0"/>
              <a:t>336-C</a:t>
            </a:r>
            <a:r>
              <a:rPr kumimoji="1" lang="ja-JP" altLang="en-US" dirty="0"/>
              <a:t>地区の</a:t>
            </a:r>
            <a:r>
              <a:rPr kumimoji="1" lang="en-US" altLang="ja-JP" dirty="0"/>
              <a:t>IT</a:t>
            </a:r>
            <a:r>
              <a:rPr kumimoji="1" lang="ja-JP" altLang="en-US" dirty="0"/>
              <a:t>推進プロジェクトリーダーをさせていただいております</a:t>
            </a:r>
            <a:endParaRPr kumimoji="1" lang="en-US" altLang="ja-JP" dirty="0"/>
          </a:p>
          <a:p>
            <a:r>
              <a:rPr kumimoji="1" lang="ja-JP" altLang="en-US" dirty="0"/>
              <a:t>広島西北ライオンズクラブ所属　高橋信也　と申します。</a:t>
            </a:r>
            <a:endParaRPr kumimoji="1" lang="en-US" altLang="ja-JP" dirty="0"/>
          </a:p>
        </p:txBody>
      </p:sp>
      <p:sp>
        <p:nvSpPr>
          <p:cNvPr id="4" name="スライド番号プレースホルダー 3"/>
          <p:cNvSpPr>
            <a:spLocks noGrp="1"/>
          </p:cNvSpPr>
          <p:nvPr>
            <p:ph type="sldNum" sz="quarter" idx="5"/>
          </p:nvPr>
        </p:nvSpPr>
        <p:spPr/>
        <p:txBody>
          <a:bodyPr/>
          <a:lstStyle/>
          <a:p>
            <a:fld id="{C71D6DD1-1F19-4266-8D55-CC300E0354B9}" type="slidenum">
              <a:rPr kumimoji="1" lang="ja-JP" altLang="en-US" smtClean="0"/>
              <a:t>1</a:t>
            </a:fld>
            <a:endParaRPr kumimoji="1" lang="ja-JP" altLang="en-US"/>
          </a:p>
        </p:txBody>
      </p:sp>
    </p:spTree>
    <p:extLst>
      <p:ext uri="{BB962C8B-B14F-4D97-AF65-F5344CB8AC3E}">
        <p14:creationId xmlns:p14="http://schemas.microsoft.com/office/powerpoint/2010/main" val="193013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それと、もう一つ大切な投稿の要素として、入会の理由を見つけてあげる投稿があります。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そもそもライオンズクラブに入りたいなと思うきっかけってなんでしょう</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殆どの方が今いる会員から誘われてという場合が多いかと思います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ということは、いつまでたっても全く関係性のない方が参加したいとなる可能性が少ない</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ボランティア団体が星の数ほどあり</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社会起業家という社会貢献自体を事業にする方もおられます</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そんな中それでもライオンズクラブに入りたいと思ってもらうには</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・ライオンズクラブと他の奉仕団体との違い</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・ライオンズクラブに入っている人の紹介</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・普段の活動</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・やりたい社会奉仕活動をクラブみんなで実行していること</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など、</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ここなら自分にフィットしてる、よさそうと思えるような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わかりやすい説明が必要なのではないかと考えています</a:t>
            </a:r>
          </a:p>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71D6DD1-1F19-4266-8D55-CC300E0354B9}" type="slidenum">
              <a:rPr kumimoji="1" lang="ja-JP" altLang="en-US" smtClean="0"/>
              <a:t>10</a:t>
            </a:fld>
            <a:endParaRPr kumimoji="1" lang="ja-JP" altLang="en-US"/>
          </a:p>
        </p:txBody>
      </p:sp>
    </p:spTree>
    <p:extLst>
      <p:ext uri="{BB962C8B-B14F-4D97-AF65-F5344CB8AC3E}">
        <p14:creationId xmlns:p14="http://schemas.microsoft.com/office/powerpoint/2010/main" val="178955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E6D51-EEDF-1DF3-A0D6-B8CCB52808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17950BD-F874-BF0C-BE57-2FA51D140F7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A99AD71-5877-30E8-A954-BC039423FC7E}"/>
              </a:ext>
            </a:extLst>
          </p:cNvPr>
          <p:cNvSpPr>
            <a:spLocks noGrp="1"/>
          </p:cNvSpPr>
          <p:nvPr>
            <p:ph type="body" idx="1"/>
          </p:nvPr>
        </p:nvSpPr>
        <p:spPr/>
        <p:txBody>
          <a:bodyPr/>
          <a:lstStyle/>
          <a:p>
            <a:r>
              <a:rPr kumimoji="1" lang="ja-JP" altLang="en-US" dirty="0"/>
              <a:t>では、各テーブルで少しだけワークをしていただこうと思います</a:t>
            </a:r>
            <a:endParaRPr kumimoji="1" lang="en-US" altLang="ja-JP" dirty="0"/>
          </a:p>
          <a:p>
            <a:endParaRPr kumimoji="1" lang="en-US" altLang="ja-JP" dirty="0"/>
          </a:p>
          <a:p>
            <a:r>
              <a:rPr kumimoji="1" lang="ja-JP" altLang="en-US" dirty="0"/>
              <a:t>これを埋めてください</a:t>
            </a:r>
            <a:endParaRPr kumimoji="1" lang="en-US" altLang="ja-JP" dirty="0"/>
          </a:p>
          <a:p>
            <a:endParaRPr kumimoji="1" lang="en-US" altLang="ja-JP" dirty="0"/>
          </a:p>
          <a:p>
            <a:r>
              <a:rPr kumimoji="1" lang="ja-JP" altLang="en-US" dirty="0"/>
              <a:t>こんな感じです</a:t>
            </a:r>
            <a:endParaRPr kumimoji="1" lang="en-US" altLang="ja-JP" dirty="0"/>
          </a:p>
          <a:p>
            <a:endParaRPr kumimoji="1" lang="en-US" altLang="ja-JP" dirty="0"/>
          </a:p>
          <a:p>
            <a:r>
              <a:rPr kumimoji="1" lang="ja-JP" altLang="en-US" dirty="0"/>
              <a:t>広島西北ライオンズクラブは</a:t>
            </a:r>
            <a:endParaRPr kumimoji="1" lang="en-US" altLang="ja-JP" dirty="0"/>
          </a:p>
          <a:p>
            <a:r>
              <a:rPr kumimoji="1" lang="en-US" altLang="ja-JP" dirty="0"/>
              <a:t>SNS</a:t>
            </a:r>
            <a:r>
              <a:rPr kumimoji="1" lang="ja-JP" altLang="en-US" dirty="0"/>
              <a:t>の</a:t>
            </a:r>
            <a:r>
              <a:rPr kumimoji="1" lang="en-US" altLang="ja-JP" dirty="0"/>
              <a:t>YouTube</a:t>
            </a:r>
            <a:r>
              <a:rPr kumimoji="1" lang="ja-JP" altLang="en-US" dirty="0"/>
              <a:t>を利用して</a:t>
            </a:r>
            <a:endParaRPr kumimoji="1" lang="en-US" altLang="ja-JP" dirty="0"/>
          </a:p>
          <a:p>
            <a:r>
              <a:rPr kumimoji="1" lang="ja-JP" altLang="en-US" dirty="0"/>
              <a:t>子ども食堂に興味がある</a:t>
            </a:r>
            <a:r>
              <a:rPr kumimoji="1" lang="en-US" altLang="ja-JP" dirty="0"/>
              <a:t>40</a:t>
            </a:r>
            <a:r>
              <a:rPr kumimoji="1" lang="ja-JP" altLang="en-US" dirty="0"/>
              <a:t>代女性の</a:t>
            </a:r>
            <a:endParaRPr kumimoji="1" lang="en-US" altLang="ja-JP" dirty="0"/>
          </a:p>
          <a:p>
            <a:r>
              <a:rPr kumimoji="1" lang="ja-JP" altLang="en-US" dirty="0"/>
              <a:t>入会希望者を見つけます！</a:t>
            </a:r>
            <a:endParaRPr kumimoji="1" lang="en-US" altLang="ja-JP" dirty="0"/>
          </a:p>
          <a:p>
            <a:endParaRPr kumimoji="1" lang="en-US" altLang="ja-JP" dirty="0"/>
          </a:p>
          <a:p>
            <a:r>
              <a:rPr kumimoji="1" lang="ja-JP" altLang="en-US" dirty="0"/>
              <a:t>しっかりペルソナを考えて</a:t>
            </a:r>
            <a:endParaRPr kumimoji="1" lang="en-US" altLang="ja-JP" dirty="0"/>
          </a:p>
          <a:p>
            <a:r>
              <a:rPr kumimoji="1" lang="ja-JP" altLang="en-US" dirty="0"/>
              <a:t>どの</a:t>
            </a:r>
            <a:r>
              <a:rPr kumimoji="1" lang="en-US" altLang="ja-JP" dirty="0"/>
              <a:t>SNS</a:t>
            </a:r>
            <a:r>
              <a:rPr kumimoji="1" lang="ja-JP" altLang="en-US" dirty="0"/>
              <a:t>が合っていそうか考えてみてください</a:t>
            </a:r>
            <a:endParaRPr kumimoji="1" lang="en-US" altLang="ja-JP" dirty="0"/>
          </a:p>
          <a:p>
            <a:r>
              <a:rPr kumimoji="1" lang="ja-JP" altLang="en-US" dirty="0"/>
              <a:t>最後に発表をしていただきます。</a:t>
            </a:r>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7968E72-F01E-8A0C-2CA0-22FEE1F9B3DC}"/>
              </a:ext>
            </a:extLst>
          </p:cNvPr>
          <p:cNvSpPr>
            <a:spLocks noGrp="1"/>
          </p:cNvSpPr>
          <p:nvPr>
            <p:ph type="sldNum" sz="quarter" idx="5"/>
          </p:nvPr>
        </p:nvSpPr>
        <p:spPr/>
        <p:txBody>
          <a:bodyPr/>
          <a:lstStyle/>
          <a:p>
            <a:fld id="{C71D6DD1-1F19-4266-8D55-CC300E0354B9}" type="slidenum">
              <a:rPr kumimoji="1" lang="ja-JP" altLang="en-US" smtClean="0"/>
              <a:t>11</a:t>
            </a:fld>
            <a:endParaRPr kumimoji="1" lang="ja-JP" altLang="en-US"/>
          </a:p>
        </p:txBody>
      </p:sp>
    </p:spTree>
    <p:extLst>
      <p:ext uri="{BB962C8B-B14F-4D97-AF65-F5344CB8AC3E}">
        <p14:creationId xmlns:p14="http://schemas.microsoft.com/office/powerpoint/2010/main" val="103183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皆さんのクラブの活動にフィットする方は必ずどこかにいます</a:t>
            </a:r>
            <a:endParaRPr kumimoji="1" lang="en-US" altLang="ja-JP" dirty="0"/>
          </a:p>
          <a:p>
            <a:r>
              <a:rPr kumimoji="1" lang="ja-JP" altLang="en-US" dirty="0"/>
              <a:t>声をかけないとどなたの入会にもつながりませんし</a:t>
            </a:r>
            <a:endParaRPr kumimoji="1" lang="en-US" altLang="ja-JP" dirty="0"/>
          </a:p>
          <a:p>
            <a:r>
              <a:rPr kumimoji="1" lang="ja-JP" altLang="en-US" dirty="0"/>
              <a:t>一緒にやろうよ！と思わず声をかけたくなるような</a:t>
            </a:r>
            <a:endParaRPr kumimoji="1" lang="en-US" altLang="ja-JP" dirty="0"/>
          </a:p>
          <a:p>
            <a:r>
              <a:rPr kumimoji="1" lang="ja-JP" altLang="en-US" dirty="0"/>
              <a:t>クラブアクティビティの企画も必要かと思います。</a:t>
            </a:r>
            <a:endParaRPr kumimoji="1" lang="en-US" altLang="ja-JP" dirty="0"/>
          </a:p>
          <a:p>
            <a:endParaRPr kumimoji="1" lang="en-US" altLang="ja-JP" dirty="0"/>
          </a:p>
          <a:p>
            <a:r>
              <a:rPr kumimoji="1" lang="ja-JP" altLang="en-US" dirty="0"/>
              <a:t>今日の講習会が少しでも何かのお役に立てれば幸いです。</a:t>
            </a:r>
            <a:endParaRPr kumimoji="1" lang="en-US" altLang="ja-JP" dirty="0"/>
          </a:p>
          <a:p>
            <a:r>
              <a:rPr kumimoji="1" lang="ja-JP" altLang="en-US" dirty="0"/>
              <a:t>本日はご静聴ありがとうございました。</a:t>
            </a:r>
          </a:p>
        </p:txBody>
      </p:sp>
      <p:sp>
        <p:nvSpPr>
          <p:cNvPr id="4" name="スライド番号プレースホルダー 3"/>
          <p:cNvSpPr>
            <a:spLocks noGrp="1"/>
          </p:cNvSpPr>
          <p:nvPr>
            <p:ph type="sldNum" sz="quarter" idx="5"/>
          </p:nvPr>
        </p:nvSpPr>
        <p:spPr/>
        <p:txBody>
          <a:bodyPr/>
          <a:lstStyle/>
          <a:p>
            <a:fld id="{C71D6DD1-1F19-4266-8D55-CC300E0354B9}" type="slidenum">
              <a:rPr kumimoji="1" lang="ja-JP" altLang="en-US" smtClean="0"/>
              <a:t>12</a:t>
            </a:fld>
            <a:endParaRPr kumimoji="1" lang="ja-JP" altLang="en-US"/>
          </a:p>
        </p:txBody>
      </p:sp>
    </p:spTree>
    <p:extLst>
      <p:ext uri="{BB962C8B-B14F-4D97-AF65-F5344CB8AC3E}">
        <p14:creationId xmlns:p14="http://schemas.microsoft.com/office/powerpoint/2010/main" val="278434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さあって、本日は</a:t>
            </a:r>
            <a:endParaRPr kumimoji="1" lang="en-US" altLang="ja-JP" dirty="0"/>
          </a:p>
          <a:p>
            <a:r>
              <a:rPr kumimoji="1" lang="en-US" altLang="ja-JP" dirty="0"/>
              <a:t>SNS</a:t>
            </a:r>
            <a:r>
              <a:rPr kumimoji="1" lang="ja-JP" altLang="en-US" dirty="0"/>
              <a:t>とは何か</a:t>
            </a:r>
            <a:endParaRPr kumimoji="1" lang="en-US" altLang="ja-JP" dirty="0"/>
          </a:p>
          <a:p>
            <a:r>
              <a:rPr kumimoji="1" lang="en-US" altLang="ja-JP" dirty="0"/>
              <a:t>SNS</a:t>
            </a:r>
            <a:r>
              <a:rPr kumimoji="1" lang="ja-JP" altLang="en-US" dirty="0"/>
              <a:t>のユーザ動向を知る</a:t>
            </a:r>
            <a:endParaRPr kumimoji="1" lang="en-US" altLang="ja-JP" dirty="0"/>
          </a:p>
          <a:p>
            <a:r>
              <a:rPr kumimoji="1" lang="en-US" altLang="ja-JP" dirty="0"/>
              <a:t>SNS</a:t>
            </a:r>
            <a:r>
              <a:rPr kumimoji="1" lang="ja-JP" altLang="en-US" dirty="0"/>
              <a:t>を始める前に</a:t>
            </a:r>
            <a:endParaRPr kumimoji="1" lang="en-US" altLang="ja-JP" dirty="0"/>
          </a:p>
          <a:p>
            <a:r>
              <a:rPr kumimoji="1" lang="ja-JP" altLang="en-US" dirty="0"/>
              <a:t>レッツ</a:t>
            </a:r>
            <a:r>
              <a:rPr kumimoji="1" lang="en-US" altLang="ja-JP" dirty="0"/>
              <a:t>SNS</a:t>
            </a:r>
            <a:r>
              <a:rPr kumimoji="1" lang="ja-JP" altLang="en-US" dirty="0"/>
              <a:t>でデビュー</a:t>
            </a:r>
            <a:endParaRPr kumimoji="1" lang="en-US" altLang="ja-JP" dirty="0"/>
          </a:p>
          <a:p>
            <a:r>
              <a:rPr kumimoji="1" lang="ja-JP" altLang="en-US" dirty="0"/>
              <a:t>の</a:t>
            </a:r>
            <a:r>
              <a:rPr kumimoji="1" lang="en-US" altLang="ja-JP" dirty="0"/>
              <a:t>4</a:t>
            </a:r>
            <a:r>
              <a:rPr kumimoji="1" lang="ja-JP" altLang="en-US" dirty="0"/>
              <a:t>本でお送りいたします！</a:t>
            </a:r>
            <a:endParaRPr kumimoji="1" lang="en-US" altLang="ja-JP" dirty="0"/>
          </a:p>
          <a:p>
            <a:r>
              <a:rPr kumimoji="1" lang="ja-JP" altLang="en-US" dirty="0"/>
              <a:t>ワークもやっていただきますので、全体で約</a:t>
            </a:r>
            <a:r>
              <a:rPr kumimoji="1" lang="en-US" altLang="ja-JP" dirty="0"/>
              <a:t>30</a:t>
            </a:r>
            <a:r>
              <a:rPr kumimoji="1" lang="ja-JP" altLang="en-US" dirty="0"/>
              <a:t>分程度</a:t>
            </a:r>
            <a:endParaRPr kumimoji="1" lang="en-US" altLang="ja-JP" dirty="0"/>
          </a:p>
          <a:p>
            <a:r>
              <a:rPr kumimoji="1" lang="ja-JP" altLang="en-US" dirty="0"/>
              <a:t>何卒宜しくお願い致します。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71D6DD1-1F19-4266-8D55-CC300E0354B9}" type="slidenum">
              <a:rPr kumimoji="1" lang="ja-JP" altLang="en-US" smtClean="0"/>
              <a:t>2</a:t>
            </a:fld>
            <a:endParaRPr kumimoji="1" lang="ja-JP" altLang="en-US"/>
          </a:p>
        </p:txBody>
      </p:sp>
    </p:spTree>
    <p:extLst>
      <p:ext uri="{BB962C8B-B14F-4D97-AF65-F5344CB8AC3E}">
        <p14:creationId xmlns:p14="http://schemas.microsoft.com/office/powerpoint/2010/main" val="81538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SNS</a:t>
            </a:r>
            <a:r>
              <a:rPr kumimoji="1" lang="ja-JP" altLang="en-US" dirty="0"/>
              <a:t>とは何かについてですが</a:t>
            </a:r>
            <a:endParaRPr kumimoji="1" lang="en-US" altLang="ja-JP" dirty="0"/>
          </a:p>
          <a:p>
            <a:r>
              <a:rPr kumimoji="1" lang="ja-JP" altLang="en-US" dirty="0"/>
              <a:t>この</a:t>
            </a:r>
            <a:r>
              <a:rPr kumimoji="1" lang="en-US" altLang="ja-JP" dirty="0"/>
              <a:t>SNS</a:t>
            </a:r>
            <a:r>
              <a:rPr kumimoji="1" lang="ja-JP" altLang="en-US" dirty="0"/>
              <a:t>の頭文字それぞれご存じでしょうか</a:t>
            </a:r>
            <a:br>
              <a:rPr kumimoji="1" lang="en-US" altLang="ja-JP" dirty="0"/>
            </a:br>
            <a:r>
              <a:rPr kumimoji="1" lang="en-US" altLang="ja-JP" dirty="0"/>
              <a:t>S</a:t>
            </a:r>
            <a:r>
              <a:rPr kumimoji="1" lang="ja-JP" altLang="en-US" dirty="0"/>
              <a:t>は　ソーシャル　</a:t>
            </a:r>
            <a:endParaRPr kumimoji="1" lang="en-US" altLang="ja-JP" dirty="0"/>
          </a:p>
          <a:p>
            <a:r>
              <a:rPr kumimoji="1" lang="en-US" altLang="ja-JP" dirty="0"/>
              <a:t>N</a:t>
            </a:r>
            <a:r>
              <a:rPr kumimoji="1" lang="ja-JP" altLang="en-US" dirty="0"/>
              <a:t>　　ネットワーキング</a:t>
            </a:r>
            <a:endParaRPr kumimoji="1" lang="en-US" altLang="ja-JP" dirty="0"/>
          </a:p>
          <a:p>
            <a:r>
              <a:rPr kumimoji="1" lang="en-US" altLang="ja-JP" dirty="0"/>
              <a:t>S</a:t>
            </a:r>
            <a:r>
              <a:rPr kumimoji="1" lang="ja-JP" altLang="en-US" dirty="0"/>
              <a:t>　　サービス</a:t>
            </a:r>
            <a:endParaRPr kumimoji="1" lang="en-US" altLang="ja-JP" dirty="0"/>
          </a:p>
          <a:p>
            <a:endParaRPr kumimoji="1" lang="en-US" altLang="ja-JP" dirty="0"/>
          </a:p>
          <a:p>
            <a:r>
              <a:rPr kumimoji="1" lang="ja-JP" altLang="en-US" dirty="0"/>
              <a:t>社会的ネットワークの構築のできるサービスやウェブサイトであれば、ソーシャル・ネットワーキング・サービス（以下、</a:t>
            </a:r>
            <a:r>
              <a:rPr kumimoji="1" lang="en-US" altLang="ja-JP" dirty="0"/>
              <a:t>SNS</a:t>
            </a:r>
            <a:r>
              <a:rPr kumimoji="1" lang="ja-JP" altLang="en-US" dirty="0"/>
              <a:t>）またはソーシャル・ネットワーキング・サイトと定義されます。</a:t>
            </a:r>
            <a:endParaRPr kumimoji="1" lang="en-US" altLang="ja-JP" dirty="0"/>
          </a:p>
          <a:p>
            <a:r>
              <a:rPr kumimoji="1" lang="ja-JP" altLang="en-US" dirty="0"/>
              <a:t>このため、電子掲示板（昔</a:t>
            </a:r>
            <a:r>
              <a:rPr kumimoji="1" lang="en-US" altLang="ja-JP" dirty="0"/>
              <a:t>BBS</a:t>
            </a:r>
            <a:r>
              <a:rPr kumimoji="1" lang="ja-JP" altLang="en-US" dirty="0"/>
              <a:t>と言っていたやつですね）やメーリングリスト、</a:t>
            </a:r>
            <a:r>
              <a:rPr kumimoji="1" lang="en-US" altLang="ja-JP" dirty="0"/>
              <a:t>LINE</a:t>
            </a:r>
            <a:r>
              <a:rPr kumimoji="1" lang="ja-JP" altLang="en-US" dirty="0"/>
              <a:t>なんかもその中にふくまれるようです。</a:t>
            </a:r>
            <a:endParaRPr kumimoji="1" lang="en-US" altLang="ja-JP" dirty="0"/>
          </a:p>
          <a:p>
            <a:endParaRPr kumimoji="1" lang="en-US" altLang="ja-JP" dirty="0"/>
          </a:p>
          <a:p>
            <a:r>
              <a:rPr kumimoji="1" lang="ja-JP" altLang="en-US" dirty="0"/>
              <a:t>簡単に言うと</a:t>
            </a:r>
            <a:endParaRPr kumimoji="1" lang="en-US" altLang="ja-JP" dirty="0"/>
          </a:p>
          <a:p>
            <a:r>
              <a:rPr kumimoji="1" lang="ja-JP" altLang="en-US" dirty="0"/>
              <a:t>人と人とのつながりを促進する　コミュニティ型の会員制サービス　と定義されています。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71D6DD1-1F19-4266-8D55-CC300E0354B9}" type="slidenum">
              <a:rPr kumimoji="1" lang="ja-JP" altLang="en-US" smtClean="0"/>
              <a:t>3</a:t>
            </a:fld>
            <a:endParaRPr kumimoji="1" lang="ja-JP" altLang="en-US"/>
          </a:p>
        </p:txBody>
      </p:sp>
    </p:spTree>
    <p:extLst>
      <p:ext uri="{BB962C8B-B14F-4D97-AF65-F5344CB8AC3E}">
        <p14:creationId xmlns:p14="http://schemas.microsoft.com/office/powerpoint/2010/main" val="2732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A76B8-021E-A005-80BA-0B86789B2E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C3C9716-D01A-DE0D-1A7B-A6EDE7A3E5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B3DB87-6181-C636-1B12-2109999C6EFF}"/>
              </a:ext>
            </a:extLst>
          </p:cNvPr>
          <p:cNvSpPr>
            <a:spLocks noGrp="1"/>
          </p:cNvSpPr>
          <p:nvPr>
            <p:ph type="body" idx="1"/>
          </p:nvPr>
        </p:nvSpPr>
        <p:spPr/>
        <p:txBody>
          <a:bodyPr/>
          <a:lstStyle/>
          <a:p>
            <a:r>
              <a:rPr kumimoji="1" lang="ja-JP" altLang="en-US" dirty="0"/>
              <a:t>続いて</a:t>
            </a:r>
            <a:endParaRPr kumimoji="1" lang="en-US" altLang="ja-JP" dirty="0"/>
          </a:p>
          <a:p>
            <a:r>
              <a:rPr lang="en-US" altLang="ja-JP" b="0" i="0" dirty="0">
                <a:solidFill>
                  <a:srgbClr val="333333"/>
                </a:solidFill>
                <a:effectLst/>
                <a:latin typeface="Helvetica" pitchFamily="50" charset="0"/>
              </a:rPr>
              <a:t>SNS</a:t>
            </a:r>
            <a:r>
              <a:rPr lang="ja-JP" altLang="en-US" b="0" i="0" dirty="0">
                <a:solidFill>
                  <a:srgbClr val="333333"/>
                </a:solidFill>
                <a:effectLst/>
                <a:latin typeface="Helvetica" pitchFamily="50" charset="0"/>
              </a:rPr>
              <a:t>にはいくつかのジャンルがあり、大きくわけると</a:t>
            </a:r>
            <a:endParaRPr lang="en-US" altLang="ja-JP" b="0" i="0" dirty="0">
              <a:solidFill>
                <a:srgbClr val="333333"/>
              </a:solidFill>
              <a:effectLst/>
              <a:latin typeface="Helvetica" pitchFamily="50" charset="0"/>
            </a:endParaRPr>
          </a:p>
          <a:p>
            <a:r>
              <a:rPr lang="ja-JP" altLang="en-US" b="0" i="0" dirty="0">
                <a:solidFill>
                  <a:srgbClr val="333333"/>
                </a:solidFill>
                <a:effectLst/>
                <a:latin typeface="Helvetica" pitchFamily="50" charset="0"/>
              </a:rPr>
              <a:t>文章がメイン</a:t>
            </a:r>
            <a:endParaRPr lang="en-US" altLang="ja-JP" b="0" i="0" dirty="0">
              <a:solidFill>
                <a:srgbClr val="333333"/>
              </a:solidFill>
              <a:effectLst/>
              <a:latin typeface="Helvetica" pitchFamily="50" charset="0"/>
            </a:endParaRPr>
          </a:p>
          <a:p>
            <a:r>
              <a:rPr lang="ja-JP" altLang="en-US" b="0" i="0" dirty="0">
                <a:solidFill>
                  <a:srgbClr val="333333"/>
                </a:solidFill>
                <a:effectLst/>
                <a:latin typeface="Helvetica" pitchFamily="50" charset="0"/>
              </a:rPr>
              <a:t>写真やイラストなど画像がメイン</a:t>
            </a:r>
            <a:endParaRPr lang="en-US" altLang="ja-JP" b="0" i="0" dirty="0">
              <a:solidFill>
                <a:srgbClr val="333333"/>
              </a:solidFill>
              <a:effectLst/>
              <a:latin typeface="Helvetica" pitchFamily="50" charset="0"/>
            </a:endParaRPr>
          </a:p>
          <a:p>
            <a:r>
              <a:rPr lang="ja-JP" altLang="en-US" b="0" i="0" dirty="0">
                <a:solidFill>
                  <a:srgbClr val="333333"/>
                </a:solidFill>
                <a:effectLst/>
                <a:latin typeface="Helvetica" pitchFamily="50" charset="0"/>
              </a:rPr>
              <a:t>動画メインそして最近すこしづつ来てるのが音声系</a:t>
            </a:r>
            <a:r>
              <a:rPr lang="en-US" altLang="ja-JP" b="0" i="0" dirty="0">
                <a:solidFill>
                  <a:srgbClr val="333333"/>
                </a:solidFill>
                <a:effectLst/>
                <a:latin typeface="Helvetica" pitchFamily="50" charset="0"/>
              </a:rPr>
              <a:t>SNS</a:t>
            </a:r>
          </a:p>
          <a:p>
            <a:endParaRPr lang="en-US" altLang="ja-JP" b="0" i="0" dirty="0">
              <a:solidFill>
                <a:srgbClr val="333333"/>
              </a:solidFill>
              <a:effectLst/>
              <a:latin typeface="Helvetica" pitchFamily="50" charset="0"/>
            </a:endParaRPr>
          </a:p>
          <a:p>
            <a:r>
              <a:rPr lang="ja-JP" altLang="en-US" b="0" i="0" dirty="0">
                <a:solidFill>
                  <a:srgbClr val="333333"/>
                </a:solidFill>
                <a:effectLst/>
                <a:latin typeface="Helvetica" pitchFamily="50" charset="0"/>
              </a:rPr>
              <a:t>で、それぞれの代表的なのが</a:t>
            </a:r>
            <a:endParaRPr lang="en-US" altLang="ja-JP" b="0" i="0" dirty="0">
              <a:solidFill>
                <a:srgbClr val="333333"/>
              </a:solidFill>
              <a:effectLst/>
              <a:latin typeface="Helvetica" pitchFamily="50" charset="0"/>
            </a:endParaRPr>
          </a:p>
          <a:p>
            <a:endParaRPr lang="en-US" altLang="ja-JP" b="0" i="0" dirty="0">
              <a:solidFill>
                <a:srgbClr val="333333"/>
              </a:solidFill>
              <a:effectLst/>
              <a:latin typeface="Helvetica" pitchFamily="50" charset="0"/>
            </a:endParaRPr>
          </a:p>
          <a:p>
            <a:r>
              <a:rPr lang="ja-JP" altLang="en-US" b="0" i="0" dirty="0">
                <a:solidFill>
                  <a:srgbClr val="333333"/>
                </a:solidFill>
                <a:effectLst/>
                <a:latin typeface="Helvetica" pitchFamily="50" charset="0"/>
              </a:rPr>
              <a:t>といった感じになっております。</a:t>
            </a:r>
            <a:endParaRPr lang="en-US" altLang="ja-JP" b="0" i="0" dirty="0">
              <a:solidFill>
                <a:srgbClr val="333333"/>
              </a:solidFill>
              <a:effectLst/>
              <a:latin typeface="Helvetica" pitchFamily="50" charset="0"/>
            </a:endParaRPr>
          </a:p>
          <a:p>
            <a:endParaRPr lang="en-US" altLang="ja-JP" b="0" i="0" dirty="0">
              <a:solidFill>
                <a:srgbClr val="333333"/>
              </a:solidFill>
              <a:effectLst/>
              <a:latin typeface="Helvetica" pitchFamily="50" charset="0"/>
            </a:endParaRPr>
          </a:p>
          <a:p>
            <a:r>
              <a:rPr lang="ja-JP" altLang="en-US" b="0" i="0" dirty="0">
                <a:solidFill>
                  <a:srgbClr val="333333"/>
                </a:solidFill>
                <a:effectLst/>
                <a:latin typeface="Helvetica" pitchFamily="50" charset="0"/>
              </a:rPr>
              <a:t>私もまだ未開拓ではありますが、音声</a:t>
            </a:r>
            <a:r>
              <a:rPr lang="en-US" altLang="ja-JP" b="0" i="0" dirty="0">
                <a:solidFill>
                  <a:srgbClr val="333333"/>
                </a:solidFill>
                <a:effectLst/>
                <a:latin typeface="Helvetica" pitchFamily="50" charset="0"/>
              </a:rPr>
              <a:t>SNS</a:t>
            </a:r>
            <a:r>
              <a:rPr lang="ja-JP" altLang="en-US" b="0" i="0" dirty="0">
                <a:solidFill>
                  <a:srgbClr val="333333"/>
                </a:solidFill>
                <a:effectLst/>
                <a:latin typeface="Helvetica" pitchFamily="50" charset="0"/>
              </a:rPr>
              <a:t>をラジオの感じで</a:t>
            </a:r>
            <a:endParaRPr lang="en-US" altLang="ja-JP" b="0" i="0" dirty="0">
              <a:solidFill>
                <a:srgbClr val="333333"/>
              </a:solidFill>
              <a:effectLst/>
              <a:latin typeface="Helvetica" pitchFamily="50" charset="0"/>
            </a:endParaRPr>
          </a:p>
          <a:p>
            <a:r>
              <a:rPr lang="ja-JP" altLang="en-US" b="0" i="0" dirty="0">
                <a:solidFill>
                  <a:srgbClr val="333333"/>
                </a:solidFill>
                <a:effectLst/>
                <a:latin typeface="Helvetica" pitchFamily="50" charset="0"/>
              </a:rPr>
              <a:t>広島県内のライオンズの会員さんをゲストに呼んで、クラブの紹介や最近おこなったアクティビティなんかを</a:t>
            </a:r>
            <a:endParaRPr lang="en-US" altLang="ja-JP" b="0" i="0" dirty="0">
              <a:solidFill>
                <a:srgbClr val="333333"/>
              </a:solidFill>
              <a:effectLst/>
              <a:latin typeface="Helvetica" pitchFamily="50" charset="0"/>
            </a:endParaRPr>
          </a:p>
          <a:p>
            <a:r>
              <a:rPr lang="ja-JP" altLang="en-US" b="0" i="0" dirty="0">
                <a:solidFill>
                  <a:srgbClr val="333333"/>
                </a:solidFill>
                <a:effectLst/>
                <a:latin typeface="Helvetica" pitchFamily="50" charset="0"/>
              </a:rPr>
              <a:t>話してみるのなんかいいかなと思ったりしております。</a:t>
            </a:r>
            <a:endParaRPr lang="en-US" altLang="ja-JP" b="0" i="0" dirty="0">
              <a:solidFill>
                <a:srgbClr val="333333"/>
              </a:solidFill>
              <a:effectLst/>
              <a:latin typeface="Helvetica" pitchFamily="50" charset="0"/>
            </a:endParaRPr>
          </a:p>
          <a:p>
            <a:endParaRPr kumimoji="1" lang="en-US" altLang="ja-JP" b="0" i="0" dirty="0">
              <a:solidFill>
                <a:srgbClr val="333333"/>
              </a:solidFill>
              <a:effectLst/>
              <a:latin typeface="Helvetica" pitchFamily="50" charset="0"/>
            </a:endParaRPr>
          </a:p>
          <a:p>
            <a:r>
              <a:rPr kumimoji="1" lang="ja-JP" altLang="en-US" b="0" i="0" dirty="0">
                <a:solidFill>
                  <a:srgbClr val="333333"/>
                </a:solidFill>
                <a:effectLst/>
                <a:latin typeface="Helvetica" pitchFamily="50" charset="0"/>
              </a:rPr>
              <a:t>さて、</a:t>
            </a:r>
            <a:r>
              <a:rPr kumimoji="1" lang="en-US" altLang="ja-JP" b="0" i="0" dirty="0">
                <a:solidFill>
                  <a:srgbClr val="333333"/>
                </a:solidFill>
                <a:effectLst/>
                <a:latin typeface="Helvetica" pitchFamily="50" charset="0"/>
              </a:rPr>
              <a:t>SNS</a:t>
            </a:r>
            <a:r>
              <a:rPr kumimoji="1" lang="ja-JP" altLang="en-US" b="0" i="0" dirty="0">
                <a:solidFill>
                  <a:srgbClr val="333333"/>
                </a:solidFill>
                <a:effectLst/>
                <a:latin typeface="Helvetica" pitchFamily="50" charset="0"/>
              </a:rPr>
              <a:t>といっても色々種類があることをご理解いただいたので、つづいては</a:t>
            </a:r>
            <a:endParaRPr kumimoji="1" lang="en-US" altLang="ja-JP" b="0" i="0" dirty="0">
              <a:solidFill>
                <a:srgbClr val="333333"/>
              </a:solidFill>
              <a:effectLst/>
              <a:latin typeface="Helvetica" pitchFamily="50" charset="0"/>
            </a:endParaRPr>
          </a:p>
          <a:p>
            <a:r>
              <a:rPr kumimoji="1" lang="ja-JP" altLang="en-US" b="0" i="0" dirty="0">
                <a:solidFill>
                  <a:srgbClr val="333333"/>
                </a:solidFill>
                <a:effectLst/>
                <a:latin typeface="Helvetica" pitchFamily="50" charset="0"/>
              </a:rPr>
              <a:t>実際のユーザ動向をみてみましょう。</a:t>
            </a:r>
            <a:endParaRPr kumimoji="1" lang="ja-JP" altLang="en-US" dirty="0"/>
          </a:p>
        </p:txBody>
      </p:sp>
      <p:sp>
        <p:nvSpPr>
          <p:cNvPr id="4" name="スライド番号プレースホルダー 3">
            <a:extLst>
              <a:ext uri="{FF2B5EF4-FFF2-40B4-BE49-F238E27FC236}">
                <a16:creationId xmlns:a16="http://schemas.microsoft.com/office/drawing/2014/main" id="{555882D1-298D-5531-19AE-4A4D2C669518}"/>
              </a:ext>
            </a:extLst>
          </p:cNvPr>
          <p:cNvSpPr>
            <a:spLocks noGrp="1"/>
          </p:cNvSpPr>
          <p:nvPr>
            <p:ph type="sldNum" sz="quarter" idx="5"/>
          </p:nvPr>
        </p:nvSpPr>
        <p:spPr/>
        <p:txBody>
          <a:bodyPr/>
          <a:lstStyle/>
          <a:p>
            <a:fld id="{C71D6DD1-1F19-4266-8D55-CC300E0354B9}" type="slidenum">
              <a:rPr kumimoji="1" lang="ja-JP" altLang="en-US" smtClean="0"/>
              <a:t>4</a:t>
            </a:fld>
            <a:endParaRPr kumimoji="1" lang="ja-JP" altLang="en-US"/>
          </a:p>
        </p:txBody>
      </p:sp>
    </p:spTree>
    <p:extLst>
      <p:ext uri="{BB962C8B-B14F-4D97-AF65-F5344CB8AC3E}">
        <p14:creationId xmlns:p14="http://schemas.microsoft.com/office/powerpoint/2010/main" val="244878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5EA48-D7F9-5CE7-2422-585448B84C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FE8F79-BCC4-9A40-C343-AF4189CA460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E193E9-6FF0-0CFE-355D-7D3C04FDBD53}"/>
              </a:ext>
            </a:extLst>
          </p:cNvPr>
          <p:cNvSpPr>
            <a:spLocks noGrp="1"/>
          </p:cNvSpPr>
          <p:nvPr>
            <p:ph type="body" idx="1"/>
          </p:nvPr>
        </p:nvSpPr>
        <p:spPr/>
        <p:txBody>
          <a:bodyPr/>
          <a:lstStyle/>
          <a:p>
            <a:r>
              <a:rPr kumimoji="1" lang="en-US" altLang="ja-JP" dirty="0"/>
              <a:t>2024</a:t>
            </a:r>
            <a:r>
              <a:rPr kumimoji="1" lang="ja-JP" altLang="en-US" dirty="0"/>
              <a:t>年</a:t>
            </a:r>
            <a:r>
              <a:rPr kumimoji="1" lang="en-US" altLang="ja-JP" dirty="0"/>
              <a:t>10</a:t>
            </a:r>
            <a:r>
              <a:rPr kumimoji="1" lang="ja-JP" altLang="en-US" dirty="0"/>
              <a:t>月の最新</a:t>
            </a:r>
            <a:r>
              <a:rPr kumimoji="1" lang="en-US" altLang="ja-JP" dirty="0"/>
              <a:t>SNS</a:t>
            </a:r>
            <a:r>
              <a:rPr kumimoji="1" lang="ja-JP" altLang="en-US" dirty="0"/>
              <a:t>動向はこんな感じになっております。</a:t>
            </a:r>
            <a:endParaRPr kumimoji="1" lang="en-US" altLang="ja-JP" dirty="0"/>
          </a:p>
          <a:p>
            <a:r>
              <a:rPr kumimoji="1" lang="ja-JP" altLang="en-US" dirty="0"/>
              <a:t>もう何といっても</a:t>
            </a:r>
            <a:r>
              <a:rPr kumimoji="1" lang="en-US" altLang="ja-JP" dirty="0"/>
              <a:t>LINE</a:t>
            </a:r>
            <a:r>
              <a:rPr kumimoji="1" lang="ja-JP" altLang="en-US" dirty="0"/>
              <a:t>。皆さんもご家族や友人、仕事にもご利用かと思います</a:t>
            </a:r>
            <a:endParaRPr kumimoji="1" lang="en-US" altLang="ja-JP" dirty="0"/>
          </a:p>
          <a:p>
            <a:r>
              <a:rPr kumimoji="1" lang="en-US" altLang="ja-JP" dirty="0"/>
              <a:t>9700</a:t>
            </a:r>
            <a:r>
              <a:rPr kumimoji="1" lang="ja-JP" altLang="en-US" dirty="0"/>
              <a:t>万以上のユーザーがいるということですね。先ほどの表でいう文章系</a:t>
            </a:r>
            <a:r>
              <a:rPr kumimoji="1" lang="en-US" altLang="ja-JP" dirty="0"/>
              <a:t>SNS</a:t>
            </a:r>
            <a:r>
              <a:rPr kumimoji="1" lang="ja-JP" altLang="en-US" dirty="0"/>
              <a:t>です</a:t>
            </a:r>
            <a:endParaRPr kumimoji="1" lang="en-US" altLang="ja-JP" dirty="0"/>
          </a:p>
          <a:p>
            <a:r>
              <a:rPr kumimoji="1" lang="ja-JP" altLang="en-US" dirty="0"/>
              <a:t>続いて</a:t>
            </a:r>
            <a:r>
              <a:rPr kumimoji="1" lang="en-US" altLang="ja-JP" dirty="0"/>
              <a:t>YouTube</a:t>
            </a:r>
            <a:r>
              <a:rPr kumimoji="1" lang="ja-JP" altLang="en-US" dirty="0"/>
              <a:t>　テレビは見ないけど</a:t>
            </a:r>
            <a:r>
              <a:rPr kumimoji="1" lang="en-US" altLang="ja-JP" dirty="0"/>
              <a:t>YouTube</a:t>
            </a:r>
            <a:r>
              <a:rPr kumimoji="1" lang="ja-JP" altLang="en-US" dirty="0"/>
              <a:t>は見てるってかたも多いですよね</a:t>
            </a:r>
            <a:endParaRPr kumimoji="1" lang="en-US" altLang="ja-JP" dirty="0"/>
          </a:p>
          <a:p>
            <a:endParaRPr kumimoji="1" lang="en-US" altLang="ja-JP" dirty="0"/>
          </a:p>
          <a:p>
            <a:r>
              <a:rPr kumimoji="1" lang="ja-JP" altLang="en-US" dirty="0"/>
              <a:t>続いて、元ツイッター現</a:t>
            </a:r>
            <a:r>
              <a:rPr kumimoji="1" lang="en-US" altLang="ja-JP" dirty="0"/>
              <a:t>X</a:t>
            </a:r>
            <a:r>
              <a:rPr kumimoji="1" lang="ja-JP" altLang="en-US" dirty="0"/>
              <a:t>が</a:t>
            </a:r>
            <a:r>
              <a:rPr kumimoji="1" lang="en-US" altLang="ja-JP" dirty="0"/>
              <a:t>6650</a:t>
            </a:r>
            <a:r>
              <a:rPr kumimoji="1" lang="ja-JP" altLang="en-US" dirty="0"/>
              <a:t>万ユーザとこちらも検討しております</a:t>
            </a:r>
            <a:endParaRPr kumimoji="1" lang="en-US" altLang="ja-JP" dirty="0"/>
          </a:p>
          <a:p>
            <a:r>
              <a:rPr kumimoji="1" lang="en-US" altLang="ja-JP" dirty="0"/>
              <a:t>Instagram</a:t>
            </a:r>
            <a:r>
              <a:rPr kumimoji="1" lang="ja-JP" altLang="en-US" dirty="0"/>
              <a:t>くらいまでは</a:t>
            </a:r>
            <a:r>
              <a:rPr kumimoji="1" lang="en-US" altLang="ja-JP" dirty="0"/>
              <a:t>6</a:t>
            </a:r>
            <a:r>
              <a:rPr kumimoji="1" lang="ja-JP" altLang="en-US" dirty="0"/>
              <a:t>千万人くらいのユーザを誇ってますが</a:t>
            </a:r>
            <a:endParaRPr kumimoji="1" lang="en-US" altLang="ja-JP" dirty="0"/>
          </a:p>
          <a:p>
            <a:r>
              <a:rPr kumimoji="1" lang="ja-JP" altLang="en-US" dirty="0"/>
              <a:t>やはり　ティックトックは</a:t>
            </a:r>
            <a:r>
              <a:rPr kumimoji="1" lang="en-US" altLang="ja-JP" dirty="0"/>
              <a:t>2700</a:t>
            </a:r>
            <a:r>
              <a:rPr kumimoji="1" lang="ja-JP" altLang="en-US" dirty="0"/>
              <a:t>万、</a:t>
            </a:r>
            <a:r>
              <a:rPr kumimoji="1" lang="en-US" altLang="ja-JP" dirty="0"/>
              <a:t>Facebook</a:t>
            </a:r>
            <a:r>
              <a:rPr kumimoji="1" lang="ja-JP" altLang="en-US" dirty="0"/>
              <a:t> も</a:t>
            </a:r>
            <a:r>
              <a:rPr kumimoji="1" lang="en-US" altLang="ja-JP" dirty="0"/>
              <a:t>2600</a:t>
            </a:r>
            <a:r>
              <a:rPr kumimoji="1" lang="ja-JP" altLang="en-US" dirty="0"/>
              <a:t>万人というユーザー数です</a:t>
            </a:r>
            <a:endParaRPr kumimoji="1" lang="en-US" altLang="ja-JP" dirty="0"/>
          </a:p>
          <a:p>
            <a:endParaRPr kumimoji="1" lang="en-US" altLang="ja-JP" dirty="0"/>
          </a:p>
          <a:p>
            <a:r>
              <a:rPr kumimoji="1" lang="ja-JP" altLang="en-US" dirty="0"/>
              <a:t>現在日本の人口が</a:t>
            </a:r>
            <a:r>
              <a:rPr kumimoji="1" lang="en-US" altLang="ja-JP" dirty="0"/>
              <a:t>1</a:t>
            </a:r>
            <a:r>
              <a:rPr kumimoji="1" lang="ja-JP" altLang="en-US" dirty="0"/>
              <a:t>億</a:t>
            </a:r>
            <a:r>
              <a:rPr kumimoji="1" lang="en-US" altLang="ja-JP" dirty="0"/>
              <a:t>2378</a:t>
            </a:r>
            <a:r>
              <a:rPr kumimoji="1" lang="ja-JP" altLang="en-US" dirty="0"/>
              <a:t>万人とのことですので、</a:t>
            </a:r>
            <a:r>
              <a:rPr kumimoji="1" lang="en-US" altLang="ja-JP" dirty="0" err="1"/>
              <a:t>youtube</a:t>
            </a:r>
            <a:r>
              <a:rPr kumimoji="1" lang="ja-JP" altLang="en-US" dirty="0"/>
              <a:t>で約</a:t>
            </a:r>
            <a:r>
              <a:rPr kumimoji="1" lang="en-US" altLang="ja-JP" dirty="0"/>
              <a:t>6</a:t>
            </a:r>
            <a:r>
              <a:rPr kumimoji="1" lang="ja-JP" altLang="en-US" dirty="0"/>
              <a:t>割の方が</a:t>
            </a:r>
            <a:endParaRPr kumimoji="1" lang="en-US" altLang="ja-JP" dirty="0"/>
          </a:p>
          <a:p>
            <a:r>
              <a:rPr kumimoji="1" lang="en-US" altLang="ja-JP" dirty="0"/>
              <a:t>Facebook</a:t>
            </a:r>
            <a:r>
              <a:rPr kumimoji="1" lang="ja-JP" altLang="en-US" dirty="0"/>
              <a:t>で約</a:t>
            </a:r>
            <a:r>
              <a:rPr kumimoji="1" lang="en-US" altLang="ja-JP" dirty="0"/>
              <a:t>2</a:t>
            </a:r>
            <a:r>
              <a:rPr kumimoji="1" lang="ja-JP" altLang="en-US" dirty="0"/>
              <a:t>割の方が見ている計算になります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C18B87E6-B162-DD56-779D-02BE0DB773EC}"/>
              </a:ext>
            </a:extLst>
          </p:cNvPr>
          <p:cNvSpPr>
            <a:spLocks noGrp="1"/>
          </p:cNvSpPr>
          <p:nvPr>
            <p:ph type="sldNum" sz="quarter" idx="5"/>
          </p:nvPr>
        </p:nvSpPr>
        <p:spPr/>
        <p:txBody>
          <a:bodyPr/>
          <a:lstStyle/>
          <a:p>
            <a:fld id="{C71D6DD1-1F19-4266-8D55-CC300E0354B9}" type="slidenum">
              <a:rPr kumimoji="1" lang="ja-JP" altLang="en-US" smtClean="0"/>
              <a:t>5</a:t>
            </a:fld>
            <a:endParaRPr kumimoji="1" lang="ja-JP" altLang="en-US"/>
          </a:p>
        </p:txBody>
      </p:sp>
    </p:spTree>
    <p:extLst>
      <p:ext uri="{BB962C8B-B14F-4D97-AF65-F5344CB8AC3E}">
        <p14:creationId xmlns:p14="http://schemas.microsoft.com/office/powerpoint/2010/main" val="126862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8BE41-3FDD-8CAA-16E9-F794D8A539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3A0129-5AE8-E57C-BD79-90E2EB848C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F050164-F1F7-7DB1-19AB-324097C2C178}"/>
              </a:ext>
            </a:extLst>
          </p:cNvPr>
          <p:cNvSpPr>
            <a:spLocks noGrp="1"/>
          </p:cNvSpPr>
          <p:nvPr>
            <p:ph type="body" idx="1"/>
          </p:nvPr>
        </p:nvSpPr>
        <p:spPr/>
        <p:txBody>
          <a:bodyPr/>
          <a:lstStyle/>
          <a:p>
            <a:r>
              <a:rPr kumimoji="1" lang="ja-JP" altLang="en-US" dirty="0"/>
              <a:t>去年のデータにはなりますが</a:t>
            </a:r>
            <a:endParaRPr kumimoji="1" lang="en-US" altLang="ja-JP" dirty="0"/>
          </a:p>
          <a:p>
            <a:r>
              <a:rPr kumimoji="1" lang="en-US" altLang="ja-JP" dirty="0" err="1"/>
              <a:t>Youtube</a:t>
            </a:r>
            <a:r>
              <a:rPr kumimoji="1" lang="ja-JP" altLang="en-US" dirty="0"/>
              <a:t>の国内ユーザは　</a:t>
            </a:r>
            <a:r>
              <a:rPr kumimoji="1" lang="en-US" altLang="ja-JP" dirty="0"/>
              <a:t>20</a:t>
            </a:r>
            <a:r>
              <a:rPr kumimoji="1" lang="ja-JP" altLang="en-US" dirty="0"/>
              <a:t>代</a:t>
            </a:r>
            <a:r>
              <a:rPr kumimoji="1" lang="en-US" altLang="ja-JP" dirty="0"/>
              <a:t>30</a:t>
            </a:r>
            <a:r>
              <a:rPr kumimoji="1" lang="ja-JP" altLang="en-US" dirty="0"/>
              <a:t>代が非常におおく、</a:t>
            </a:r>
            <a:r>
              <a:rPr kumimoji="1" lang="en-US" altLang="ja-JP" dirty="0"/>
              <a:t>40</a:t>
            </a:r>
            <a:r>
              <a:rPr kumimoji="1" lang="ja-JP" altLang="en-US" dirty="0"/>
              <a:t>代以上のユーザも多く存在することから</a:t>
            </a:r>
            <a:endParaRPr kumimoji="1" lang="en-US" altLang="ja-JP" dirty="0"/>
          </a:p>
          <a:p>
            <a:r>
              <a:rPr kumimoji="1" lang="ja-JP" altLang="en-US" dirty="0"/>
              <a:t>この</a:t>
            </a:r>
            <a:r>
              <a:rPr kumimoji="1" lang="en-US" altLang="ja-JP" dirty="0"/>
              <a:t>SNS</a:t>
            </a:r>
            <a:r>
              <a:rPr kumimoji="1" lang="ja-JP" altLang="en-US" dirty="0"/>
              <a:t>メディアへの投稿はやり方次第ではいいアプローチに繋がる可能性があると考えます</a:t>
            </a:r>
            <a:endParaRPr kumimoji="1" lang="en-US" altLang="ja-JP" dirty="0"/>
          </a:p>
          <a:p>
            <a:endParaRPr kumimoji="1" lang="en-US" altLang="ja-JP" dirty="0"/>
          </a:p>
          <a:p>
            <a:r>
              <a:rPr kumimoji="1" lang="ja-JP" altLang="en-US" dirty="0"/>
              <a:t>あわせて、年齢層が高い</a:t>
            </a:r>
            <a:r>
              <a:rPr kumimoji="1" lang="en-US" altLang="ja-JP" dirty="0"/>
              <a:t>SNS</a:t>
            </a:r>
            <a:r>
              <a:rPr kumimoji="1" lang="ja-JP" altLang="en-US" dirty="0"/>
              <a:t>の</a:t>
            </a:r>
            <a:r>
              <a:rPr kumimoji="1" lang="en-US" altLang="ja-JP" dirty="0" err="1"/>
              <a:t>facebook</a:t>
            </a:r>
            <a:r>
              <a:rPr kumimoji="1" lang="ja-JP" altLang="en-US" dirty="0"/>
              <a:t>はライオンズクラブには非常に親和性のいいメディアと考えられます。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3000B1F-0B69-72DB-C727-80B62348739C}"/>
              </a:ext>
            </a:extLst>
          </p:cNvPr>
          <p:cNvSpPr>
            <a:spLocks noGrp="1"/>
          </p:cNvSpPr>
          <p:nvPr>
            <p:ph type="sldNum" sz="quarter" idx="5"/>
          </p:nvPr>
        </p:nvSpPr>
        <p:spPr/>
        <p:txBody>
          <a:bodyPr/>
          <a:lstStyle/>
          <a:p>
            <a:fld id="{C71D6DD1-1F19-4266-8D55-CC300E0354B9}" type="slidenum">
              <a:rPr kumimoji="1" lang="ja-JP" altLang="en-US" smtClean="0"/>
              <a:t>6</a:t>
            </a:fld>
            <a:endParaRPr kumimoji="1" lang="ja-JP" altLang="en-US"/>
          </a:p>
        </p:txBody>
      </p:sp>
    </p:spTree>
    <p:extLst>
      <p:ext uri="{BB962C8B-B14F-4D97-AF65-F5344CB8AC3E}">
        <p14:creationId xmlns:p14="http://schemas.microsoft.com/office/powerpoint/2010/main" val="118505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53B8F-6793-C482-BD7C-39AD8ECD3D1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2F78A7-3F35-34BF-8519-4E3AE6E4DA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A9698C-9C9E-36A3-DC49-99747DC26BAD}"/>
              </a:ext>
            </a:extLst>
          </p:cNvPr>
          <p:cNvSpPr>
            <a:spLocks noGrp="1"/>
          </p:cNvSpPr>
          <p:nvPr>
            <p:ph type="body" idx="1"/>
          </p:nvPr>
        </p:nvSpPr>
        <p:spPr/>
        <p:txBody>
          <a:bodyPr/>
          <a:lstStyle/>
          <a:p>
            <a:r>
              <a:rPr kumimoji="1" lang="en-US" altLang="ja-JP" dirty="0" err="1"/>
              <a:t>YouTube,Facebook</a:t>
            </a:r>
            <a:r>
              <a:rPr kumimoji="1" lang="ja-JP" altLang="en-US" dirty="0"/>
              <a:t>と、ライオンズクラブに親和性が近いであろう</a:t>
            </a:r>
            <a:r>
              <a:rPr kumimoji="1" lang="en-US" altLang="ja-JP" dirty="0"/>
              <a:t>SNS</a:t>
            </a:r>
            <a:r>
              <a:rPr kumimoji="1" lang="ja-JP" altLang="en-US" dirty="0"/>
              <a:t>をお伝えしましたが</a:t>
            </a:r>
            <a:endParaRPr kumimoji="1" lang="en-US" altLang="ja-JP" dirty="0"/>
          </a:p>
          <a:p>
            <a:r>
              <a:rPr kumimoji="1" lang="ja-JP" altLang="en-US" dirty="0"/>
              <a:t>今までさんざん</a:t>
            </a:r>
            <a:r>
              <a:rPr kumimoji="1" lang="en-US" altLang="ja-JP" dirty="0"/>
              <a:t>SNS</a:t>
            </a:r>
            <a:r>
              <a:rPr kumimoji="1" lang="ja-JP" altLang="en-US" dirty="0"/>
              <a:t>もホームページだって更新してきたけど広報にあんまりならんかったよ！</a:t>
            </a:r>
            <a:endParaRPr kumimoji="1" lang="en-US" altLang="ja-JP" dirty="0"/>
          </a:p>
          <a:p>
            <a:r>
              <a:rPr kumimoji="1" lang="ja-JP" altLang="en-US" dirty="0"/>
              <a:t>という声を耳にします。</a:t>
            </a:r>
            <a:endParaRPr kumimoji="1" lang="en-US" altLang="ja-JP" dirty="0"/>
          </a:p>
          <a:p>
            <a:endParaRPr kumimoji="1" lang="en-US" altLang="ja-JP" dirty="0"/>
          </a:p>
          <a:p>
            <a:r>
              <a:rPr kumimoji="1" lang="ja-JP" altLang="en-US" dirty="0"/>
              <a:t>では、皆さんのクラブの発信に足りないものはなんでしょうか？</a:t>
            </a:r>
            <a:endParaRPr kumimoji="1" lang="en-US" altLang="ja-JP" dirty="0"/>
          </a:p>
          <a:p>
            <a:endParaRPr kumimoji="1" lang="en-US" altLang="ja-JP" dirty="0"/>
          </a:p>
          <a:p>
            <a:r>
              <a:rPr kumimoji="1" lang="ja-JP" altLang="en-US" dirty="0"/>
              <a:t>それはずばり、発信する対象者のイメージが固まっていないこと　ではないでしょうか？</a:t>
            </a:r>
            <a:endParaRPr kumimoji="1" lang="en-US" altLang="ja-JP" dirty="0"/>
          </a:p>
          <a:p>
            <a:endParaRPr kumimoji="1" lang="en-US" altLang="ja-JP" dirty="0"/>
          </a:p>
          <a:p>
            <a:r>
              <a:rPr kumimoji="1" lang="ja-JP" altLang="en-US" dirty="0"/>
              <a:t>例えばあなたが今入会してほしい人材は</a:t>
            </a:r>
            <a:endParaRPr kumimoji="1" lang="en-US" altLang="ja-JP" dirty="0"/>
          </a:p>
          <a:p>
            <a:r>
              <a:rPr kumimoji="1" lang="ja-JP" altLang="en-US" dirty="0"/>
              <a:t>男性ですか？　女性ですか？</a:t>
            </a:r>
            <a:endParaRPr kumimoji="1" lang="en-US" altLang="ja-JP" dirty="0"/>
          </a:p>
          <a:p>
            <a:r>
              <a:rPr kumimoji="1" lang="ja-JP" altLang="en-US" dirty="0"/>
              <a:t>その方はどんな職業をなさっていますか</a:t>
            </a:r>
            <a:br>
              <a:rPr kumimoji="1" lang="en-US" altLang="ja-JP" dirty="0"/>
            </a:br>
            <a:r>
              <a:rPr kumimoji="1" lang="ja-JP" altLang="en-US" dirty="0"/>
              <a:t>その方はどんなことに興味がありますか</a:t>
            </a:r>
            <a:endParaRPr kumimoji="1" lang="en-US" altLang="ja-JP" dirty="0"/>
          </a:p>
          <a:p>
            <a:r>
              <a:rPr kumimoji="1" lang="ja-JP" altLang="en-US" dirty="0"/>
              <a:t>家族構成は？</a:t>
            </a:r>
            <a:endParaRPr kumimoji="1" lang="en-US" altLang="ja-JP" dirty="0"/>
          </a:p>
          <a:p>
            <a:endParaRPr kumimoji="1" lang="en-US" altLang="ja-JP" dirty="0"/>
          </a:p>
          <a:p>
            <a:r>
              <a:rPr kumimoji="1" lang="ja-JP" altLang="en-US" dirty="0"/>
              <a:t>まずは入会してほしい人物像を明確に絞ってみましょう！</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AE8F29AC-285A-5747-1E6B-A2CD3941F24B}"/>
              </a:ext>
            </a:extLst>
          </p:cNvPr>
          <p:cNvSpPr>
            <a:spLocks noGrp="1"/>
          </p:cNvSpPr>
          <p:nvPr>
            <p:ph type="sldNum" sz="quarter" idx="5"/>
          </p:nvPr>
        </p:nvSpPr>
        <p:spPr/>
        <p:txBody>
          <a:bodyPr/>
          <a:lstStyle/>
          <a:p>
            <a:fld id="{C71D6DD1-1F19-4266-8D55-CC300E0354B9}" type="slidenum">
              <a:rPr kumimoji="1" lang="ja-JP" altLang="en-US" smtClean="0"/>
              <a:t>7</a:t>
            </a:fld>
            <a:endParaRPr kumimoji="1" lang="ja-JP" altLang="en-US"/>
          </a:p>
        </p:txBody>
      </p:sp>
    </p:spTree>
    <p:extLst>
      <p:ext uri="{BB962C8B-B14F-4D97-AF65-F5344CB8AC3E}">
        <p14:creationId xmlns:p14="http://schemas.microsoft.com/office/powerpoint/2010/main" val="3232150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69950-91E4-A23A-13D0-1FF8B67D7B5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87BE81-51EB-6264-9130-F1C0E0BB139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B026266-9DE4-39A7-7485-860DDFB4042F}"/>
              </a:ext>
            </a:extLst>
          </p:cNvPr>
          <p:cNvSpPr>
            <a:spLocks noGrp="1"/>
          </p:cNvSpPr>
          <p:nvPr>
            <p:ph type="body" idx="1"/>
          </p:nvPr>
        </p:nvSpPr>
        <p:spPr/>
        <p:txBody>
          <a:bodyPr/>
          <a:lstStyle/>
          <a:p>
            <a:r>
              <a:rPr kumimoji="1" lang="ja-JP" altLang="en-US" dirty="0"/>
              <a:t>例えばこんな人物像を考えたとします</a:t>
            </a:r>
            <a:endParaRPr kumimoji="1" lang="en-US" altLang="ja-JP" dirty="0"/>
          </a:p>
          <a:p>
            <a:endParaRPr kumimoji="1" lang="en-US" altLang="ja-JP" dirty="0"/>
          </a:p>
          <a:p>
            <a:r>
              <a:rPr kumimoji="1" lang="ja-JP" altLang="en-US" dirty="0"/>
              <a:t>女性</a:t>
            </a:r>
            <a:endParaRPr kumimoji="1" lang="en-US" altLang="ja-JP" dirty="0"/>
          </a:p>
          <a:p>
            <a:r>
              <a:rPr kumimoji="1" lang="ja-JP" altLang="en-US" dirty="0"/>
              <a:t>電気工事会社</a:t>
            </a:r>
            <a:endParaRPr kumimoji="1" lang="en-US" altLang="ja-JP" dirty="0"/>
          </a:p>
          <a:p>
            <a:r>
              <a:rPr kumimoji="1" lang="en-US" altLang="ja-JP" dirty="0"/>
              <a:t>48</a:t>
            </a:r>
            <a:r>
              <a:rPr kumimoji="1" lang="ja-JP" altLang="en-US" dirty="0"/>
              <a:t>歳</a:t>
            </a:r>
            <a:endParaRPr kumimoji="1" lang="en-US" altLang="ja-JP" dirty="0"/>
          </a:p>
          <a:p>
            <a:r>
              <a:rPr kumimoji="1" lang="ja-JP" altLang="en-US" dirty="0"/>
              <a:t>夫</a:t>
            </a:r>
            <a:r>
              <a:rPr kumimoji="1" lang="en-US" altLang="ja-JP" dirty="0"/>
              <a:t>50</a:t>
            </a:r>
            <a:r>
              <a:rPr kumimoji="1" lang="ja-JP" altLang="en-US" dirty="0"/>
              <a:t>歳、息子</a:t>
            </a:r>
            <a:r>
              <a:rPr kumimoji="1" lang="en-US" altLang="ja-JP" dirty="0"/>
              <a:t>2</a:t>
            </a:r>
            <a:r>
              <a:rPr kumimoji="1" lang="ja-JP" altLang="en-US" dirty="0"/>
              <a:t>人</a:t>
            </a:r>
            <a:endParaRPr kumimoji="1" lang="en-US" altLang="ja-JP" dirty="0"/>
          </a:p>
          <a:p>
            <a:r>
              <a:rPr kumimoji="1" lang="ja-JP" altLang="en-US" dirty="0"/>
              <a:t>夫の経営する会社の専務として勤務（ラップみたいですね）</a:t>
            </a:r>
            <a:endParaRPr kumimoji="1" lang="en-US" altLang="ja-JP" dirty="0"/>
          </a:p>
          <a:p>
            <a:r>
              <a:rPr kumimoji="1" lang="ja-JP" altLang="en-US" dirty="0"/>
              <a:t>趣味はゴルフ</a:t>
            </a:r>
            <a:endParaRPr kumimoji="1" lang="en-US" altLang="ja-JP" dirty="0"/>
          </a:p>
          <a:p>
            <a:endParaRPr kumimoji="1" lang="en-US" altLang="ja-JP" dirty="0"/>
          </a:p>
          <a:p>
            <a:r>
              <a:rPr kumimoji="1" lang="ja-JP" altLang="en-US" dirty="0"/>
              <a:t>この方に興味を持ってもらいたいと思ったら</a:t>
            </a:r>
            <a:endParaRPr kumimoji="1" lang="en-US" altLang="ja-JP" dirty="0"/>
          </a:p>
          <a:p>
            <a:endParaRPr kumimoji="1" lang="en-US" altLang="ja-JP" dirty="0"/>
          </a:p>
          <a:p>
            <a:r>
              <a:rPr kumimoji="1" lang="ja-JP" altLang="en-US" dirty="0"/>
              <a:t>きっと</a:t>
            </a:r>
            <a:endParaRPr kumimoji="1" lang="en-US" altLang="ja-JP" dirty="0"/>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・土日のアクティビティの参加は</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大丈夫かな？</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・お子さんが喜ぶようなアクティビティがあるといいな</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・こども食堂なんかのアクティビティは参加してくれそうだな</a:t>
            </a:r>
          </a:p>
          <a:p>
            <a:pPr algn="just"/>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など、なんとなーくでもその人物に合ったことを考えられるとおもいませんか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もちろんそんなぴったりの人はいないかもしれませんが</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人物像を創造するとおのずとその人が喜びそうな投稿を考えるようになるものです。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この人物像をビジネス用語ではペルソナといいます。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　</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1C467D6E-F704-C99B-C00F-A673437FD05F}"/>
              </a:ext>
            </a:extLst>
          </p:cNvPr>
          <p:cNvSpPr>
            <a:spLocks noGrp="1"/>
          </p:cNvSpPr>
          <p:nvPr>
            <p:ph type="sldNum" sz="quarter" idx="5"/>
          </p:nvPr>
        </p:nvSpPr>
        <p:spPr/>
        <p:txBody>
          <a:bodyPr/>
          <a:lstStyle/>
          <a:p>
            <a:fld id="{C71D6DD1-1F19-4266-8D55-CC300E0354B9}" type="slidenum">
              <a:rPr kumimoji="1" lang="ja-JP" altLang="en-US" smtClean="0"/>
              <a:t>8</a:t>
            </a:fld>
            <a:endParaRPr kumimoji="1" lang="ja-JP" altLang="en-US"/>
          </a:p>
        </p:txBody>
      </p:sp>
    </p:spTree>
    <p:extLst>
      <p:ext uri="{BB962C8B-B14F-4D97-AF65-F5344CB8AC3E}">
        <p14:creationId xmlns:p14="http://schemas.microsoft.com/office/powerpoint/2010/main" val="310611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CBE5D-EBDB-E96B-A0AE-6A213846BFD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5934EAD-5C6E-2DBF-CB54-0028386D41F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EE8970-16DA-CFBD-5ABC-2DEA66136E2F}"/>
              </a:ext>
            </a:extLst>
          </p:cNvPr>
          <p:cNvSpPr>
            <a:spLocks noGrp="1"/>
          </p:cNvSpPr>
          <p:nvPr>
            <p:ph type="body" idx="1"/>
          </p:nvPr>
        </p:nvSpPr>
        <p:spPr/>
        <p:txBody>
          <a:bodyPr/>
          <a:lstStyle/>
          <a:p>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ペルソナの設定には</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以下の項目があるといいと言われていますので</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fontAlgn="base"/>
            <a:r>
              <a:rPr lang="ja-JP" altLang="en-US" sz="2800" b="0" i="0" dirty="0">
                <a:solidFill>
                  <a:srgbClr val="525C5F"/>
                </a:solidFill>
                <a:effectLst/>
                <a:latin typeface="Helvetica Neue"/>
              </a:rPr>
              <a:t>居住地域は「尾道」「広島市内」のような、ざっくりしたもので構いません。ただ、ほかの項目はできるだけ具体的に設定しましょう。</a:t>
            </a:r>
            <a:endParaRPr lang="en-US" altLang="ja-JP" sz="2800" b="0" i="0" dirty="0">
              <a:solidFill>
                <a:srgbClr val="525C5F"/>
              </a:solidFill>
              <a:effectLst/>
              <a:latin typeface="Helvetica Neue"/>
            </a:endParaRPr>
          </a:p>
          <a:p>
            <a:pPr algn="l" fontAlgn="base"/>
            <a:r>
              <a:rPr lang="ja-JP" altLang="en-US" sz="2800" b="0" i="0" dirty="0">
                <a:solidFill>
                  <a:srgbClr val="525C5F"/>
                </a:solidFill>
                <a:effectLst/>
                <a:latin typeface="Helvetica Neue"/>
              </a:rPr>
              <a:t>例えば趣味がスポーツなら、そのスポーツは何なのか、スポーツをするのが好きなのか？観るのが好きなのか？サッカー、野球？ゴルフ？など詳しく決めます。</a:t>
            </a:r>
          </a:p>
          <a:p>
            <a:pPr algn="l" fontAlgn="base"/>
            <a:r>
              <a:rPr lang="ja-JP" altLang="en-US" sz="2800" b="0" i="0" dirty="0">
                <a:solidFill>
                  <a:srgbClr val="525C5F"/>
                </a:solidFill>
                <a:effectLst/>
                <a:latin typeface="Helvetica Neue"/>
              </a:rPr>
              <a:t>また、ユーザーの</a:t>
            </a:r>
            <a:r>
              <a:rPr lang="en-US" altLang="ja-JP" sz="2800" b="0" i="0" dirty="0">
                <a:solidFill>
                  <a:srgbClr val="525C5F"/>
                </a:solidFill>
                <a:effectLst/>
                <a:latin typeface="Helvetica Neue"/>
              </a:rPr>
              <a:t>1</a:t>
            </a:r>
            <a:r>
              <a:rPr lang="ja-JP" altLang="en-US" sz="2800" b="0" i="0" dirty="0">
                <a:solidFill>
                  <a:srgbClr val="525C5F"/>
                </a:solidFill>
                <a:effectLst/>
                <a:latin typeface="Helvetica Neue"/>
              </a:rPr>
              <a:t>日の流れを検討することもポイントです。どのタイミングでどんな媒体を見ているのか、何をしているのかがわかることで、接点がもてるタイミングが明確になります。</a:t>
            </a:r>
            <a:endParaRPr lang="en-US" altLang="ja-JP" sz="2800" b="0" i="0" dirty="0">
              <a:solidFill>
                <a:srgbClr val="525C5F"/>
              </a:solidFill>
              <a:effectLst/>
              <a:latin typeface="Helvetica Neue"/>
            </a:endParaRPr>
          </a:p>
          <a:p>
            <a:pPr algn="l" fontAlgn="base"/>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ご参考まで</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　</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52EF399-26E8-4A0C-5ADF-06F4FDC354DC}"/>
              </a:ext>
            </a:extLst>
          </p:cNvPr>
          <p:cNvSpPr>
            <a:spLocks noGrp="1"/>
          </p:cNvSpPr>
          <p:nvPr>
            <p:ph type="sldNum" sz="quarter" idx="5"/>
          </p:nvPr>
        </p:nvSpPr>
        <p:spPr/>
        <p:txBody>
          <a:bodyPr/>
          <a:lstStyle/>
          <a:p>
            <a:fld id="{C71D6DD1-1F19-4266-8D55-CC300E0354B9}" type="slidenum">
              <a:rPr kumimoji="1" lang="ja-JP" altLang="en-US" smtClean="0"/>
              <a:t>9</a:t>
            </a:fld>
            <a:endParaRPr kumimoji="1" lang="ja-JP" altLang="en-US"/>
          </a:p>
        </p:txBody>
      </p:sp>
    </p:spTree>
    <p:extLst>
      <p:ext uri="{BB962C8B-B14F-4D97-AF65-F5344CB8AC3E}">
        <p14:creationId xmlns:p14="http://schemas.microsoft.com/office/powerpoint/2010/main" val="365721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6550A9-ED33-3BF8-FA19-F27F7D1A292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790615F-FC4B-03A0-E8DC-0F8C4782C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0DDFCAB-B56C-FBC0-86B8-3CED11F36A8F}"/>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93B468B6-75C2-D15B-CE25-0A968C86BC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BA3562-6800-699A-AFB6-3B4CED0DE29D}"/>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208198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3642B-3A8B-211F-A6BB-500A441864B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800B12-0736-E046-0A61-DB034F2126C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2EE66D-B2F0-19BB-9E2F-2585D90A586F}"/>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59BF77D0-2790-2580-A478-BFA7B0E50D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02CC78-C90C-7AD5-2668-42B15C52BCA7}"/>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105601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65959F-9354-C6A2-3AF8-BF3F84B3BA4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B6D971-8DE7-79B1-E421-86E60323713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ED5426-3EBD-B8F8-BCB4-1510D7B502D7}"/>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B3EFE9BB-FEFD-ECF1-771F-84B27D13B0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23174A-FFB1-F2B5-1AE0-D9B9E36608BE}"/>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46054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9E888-217E-286C-0810-542799DAF9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3EC73D-F983-B8AB-A3E8-8C91FC1C833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392A2C-14DB-F30A-9C5A-DBC52D534F72}"/>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1BF7B523-AD32-DB34-C127-5BDE1DDAEB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1B269A-A704-0D98-89C0-18BD8013AEA7}"/>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412261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414E2-14A2-2395-A1A0-647D5A1E61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CBA35F0-C456-581E-2D59-1CE8E7894F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15CD0D-9425-A9BC-32D6-51E703ED37C8}"/>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16366468-D48E-471B-6B59-5197905D1E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49441A-F61D-A439-5306-2E9319B0E39B}"/>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40613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D59970-32A8-21CE-F881-2C306C5224D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F5545AD-0838-EA45-50A5-1379D8D6476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BEA3EBD-0F04-847B-0763-117AE3E898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055F16-B9B8-8A6F-0EFC-B3942FD33D14}"/>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F151F969-B9A4-F12A-1599-BDEE57C760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1E021E-A5C6-529A-0414-7FB161019BC0}"/>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253078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BA8CB3-DA9A-1DAA-4A5F-B5E2DCA517A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813CAB-F4A3-2D28-A172-0EEC65D2C9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DA720DE-C11B-5632-FAE8-0643BFD4FC5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96BEDA0-D02F-3253-CFA8-2285DDDAB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EBD671A-DD5E-D30E-9F57-5D63EC7F727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E64668-39C4-EE67-1DFD-A943182A0EF1}"/>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8" name="フッター プレースホルダー 7">
            <a:extLst>
              <a:ext uri="{FF2B5EF4-FFF2-40B4-BE49-F238E27FC236}">
                <a16:creationId xmlns:a16="http://schemas.microsoft.com/office/drawing/2014/main" id="{1A33421C-2823-C9FC-52AD-310B165F9D3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D0FEBAC-A047-27A9-5E75-2DB03A8D262B}"/>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398366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034944-4840-0BEF-746C-B8EB01B3A34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0FF9EA8-FB43-B9D5-ACC2-388CD930559D}"/>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4" name="フッター プレースホルダー 3">
            <a:extLst>
              <a:ext uri="{FF2B5EF4-FFF2-40B4-BE49-F238E27FC236}">
                <a16:creationId xmlns:a16="http://schemas.microsoft.com/office/drawing/2014/main" id="{BF15EAA3-4F68-5295-F36B-834947EFA7E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56045A0-73CC-2AF5-A183-E601C84E527E}"/>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134456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7E5348B-7F19-79A5-12BF-4CF91B98F79F}"/>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3" name="フッター プレースホルダー 2">
            <a:extLst>
              <a:ext uri="{FF2B5EF4-FFF2-40B4-BE49-F238E27FC236}">
                <a16:creationId xmlns:a16="http://schemas.microsoft.com/office/drawing/2014/main" id="{E7C25F99-042E-CFF3-8F59-3831C023AE4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F1327BC-C14C-E6ED-FC77-C5B2809E97ED}"/>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234126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6B2F1-8DD7-E906-5ABF-6E684D8644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47F82E-2CA5-9BE4-7081-C432304B5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1FCB091-2792-5157-B751-E01770389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EC865C5-4245-1460-E98A-D65B296FE4B1}"/>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E351333B-21B2-FF86-1996-825882A1FA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4D12D81-433E-9ACF-FA26-CFE58EDAD069}"/>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122581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81F095-665E-517F-23CB-EB1B8E762BA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8A9B987-BFF7-CEF7-8FA2-2D100B63C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3290267-4C90-8042-033D-3AC8C30DE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EA8FAC-53CA-AC48-922F-ED173E4864FD}"/>
              </a:ext>
            </a:extLst>
          </p:cNvPr>
          <p:cNvSpPr>
            <a:spLocks noGrp="1"/>
          </p:cNvSpPr>
          <p:nvPr>
            <p:ph type="dt" sz="half" idx="10"/>
          </p:nvPr>
        </p:nvSpPr>
        <p:spPr/>
        <p:txBody>
          <a:bodyPr/>
          <a:lstStyle/>
          <a:p>
            <a:fld id="{DE86F288-AD8F-4C51-8985-F1A53FBA57B2}" type="datetimeFigureOut">
              <a:rPr kumimoji="1" lang="ja-JP" altLang="en-US" smtClean="0"/>
              <a:t>2025/2/21</a:t>
            </a:fld>
            <a:endParaRPr kumimoji="1" lang="ja-JP" altLang="en-US"/>
          </a:p>
        </p:txBody>
      </p:sp>
      <p:sp>
        <p:nvSpPr>
          <p:cNvPr id="6" name="フッター プレースホルダー 5">
            <a:extLst>
              <a:ext uri="{FF2B5EF4-FFF2-40B4-BE49-F238E27FC236}">
                <a16:creationId xmlns:a16="http://schemas.microsoft.com/office/drawing/2014/main" id="{D971DDC8-7DC4-8FA7-1374-B29F690AAB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C882FD7-870B-CE18-7D3B-97A8BCB937C5}"/>
              </a:ext>
            </a:extLst>
          </p:cNvPr>
          <p:cNvSpPr>
            <a:spLocks noGrp="1"/>
          </p:cNvSpPr>
          <p:nvPr>
            <p:ph type="sldNum" sz="quarter" idx="12"/>
          </p:nvPr>
        </p:nvSpPr>
        <p:spPr/>
        <p:txBody>
          <a:body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156795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02E9E2E-E488-1863-1EC1-D29325035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BD8F33-B272-3A25-E6C2-B824964874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2CA064-7158-3ED2-7D67-CFBD2A033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6F288-AD8F-4C51-8985-F1A53FBA57B2}" type="datetimeFigureOut">
              <a:rPr kumimoji="1" lang="ja-JP" altLang="en-US" smtClean="0"/>
              <a:t>2025/2/21</a:t>
            </a:fld>
            <a:endParaRPr kumimoji="1" lang="ja-JP" altLang="en-US"/>
          </a:p>
        </p:txBody>
      </p:sp>
      <p:sp>
        <p:nvSpPr>
          <p:cNvPr id="5" name="フッター プレースホルダー 4">
            <a:extLst>
              <a:ext uri="{FF2B5EF4-FFF2-40B4-BE49-F238E27FC236}">
                <a16:creationId xmlns:a16="http://schemas.microsoft.com/office/drawing/2014/main" id="{6B45C585-BA61-F754-DFF0-6585C1881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A5A9F63-9EF9-C100-1FEC-1EE74AAD5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39AA5-6C58-4B78-BD4A-1CDE55FBDD53}" type="slidenum">
              <a:rPr kumimoji="1" lang="ja-JP" altLang="en-US" smtClean="0"/>
              <a:t>‹#›</a:t>
            </a:fld>
            <a:endParaRPr kumimoji="1" lang="ja-JP" altLang="en-US"/>
          </a:p>
        </p:txBody>
      </p:sp>
    </p:spTree>
    <p:extLst>
      <p:ext uri="{BB962C8B-B14F-4D97-AF65-F5344CB8AC3E}">
        <p14:creationId xmlns:p14="http://schemas.microsoft.com/office/powerpoint/2010/main" val="45069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ジェット パックを着用している男の子">
            <a:extLst>
              <a:ext uri="{FF2B5EF4-FFF2-40B4-BE49-F238E27FC236}">
                <a16:creationId xmlns:a16="http://schemas.microsoft.com/office/drawing/2014/main" id="{4DDAE47C-EE4D-1F07-6662-6C18B8177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3" y="-235391"/>
            <a:ext cx="12294606" cy="8194403"/>
          </a:xfrm>
          <a:prstGeom prst="rect">
            <a:avLst/>
          </a:prstGeom>
        </p:spPr>
      </p:pic>
      <p:sp>
        <p:nvSpPr>
          <p:cNvPr id="2" name="タイトル 1">
            <a:extLst>
              <a:ext uri="{FF2B5EF4-FFF2-40B4-BE49-F238E27FC236}">
                <a16:creationId xmlns:a16="http://schemas.microsoft.com/office/drawing/2014/main" id="{00B001C7-415A-A786-5672-08B8211134A5}"/>
              </a:ext>
            </a:extLst>
          </p:cNvPr>
          <p:cNvSpPr>
            <a:spLocks noGrp="1"/>
          </p:cNvSpPr>
          <p:nvPr>
            <p:ph type="ctrTitle"/>
          </p:nvPr>
        </p:nvSpPr>
        <p:spPr>
          <a:xfrm>
            <a:off x="672975" y="910347"/>
            <a:ext cx="6587905" cy="3164098"/>
          </a:xfrm>
        </p:spPr>
        <p:txBody>
          <a:bodyPr>
            <a:normAutofit fontScale="90000"/>
          </a:bodyPr>
          <a:lstStyle/>
          <a:p>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br>
              <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rPr>
            </a:b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b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en-US"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クラブ広報のための</a:t>
            </a:r>
            <a:br>
              <a:rPr lang="en-US" altLang="ja-JP"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br>
            <a:r>
              <a:rPr lang="en-US" altLang="ja-JP"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SNS</a:t>
            </a:r>
            <a:r>
              <a:rPr lang="ja-JP" altLang="en-US"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活用</a:t>
            </a:r>
            <a:br>
              <a:rPr lang="en-US" altLang="ja-JP" kern="100" dirty="0">
                <a:latin typeface="美杉ゴシックB" panose="020B0809000000000000" pitchFamily="49" charset="-128"/>
                <a:ea typeface="美杉ゴシックB" panose="020B0809000000000000" pitchFamily="49" charset="-128"/>
                <a:cs typeface="Times New Roman" panose="02020603050405020304" pitchFamily="18" charset="0"/>
              </a:rPr>
            </a:b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p>
        </p:txBody>
      </p:sp>
      <p:sp>
        <p:nvSpPr>
          <p:cNvPr id="3" name="字幕 2">
            <a:extLst>
              <a:ext uri="{FF2B5EF4-FFF2-40B4-BE49-F238E27FC236}">
                <a16:creationId xmlns:a16="http://schemas.microsoft.com/office/drawing/2014/main" id="{7401DF6D-893A-B612-E05B-31C029B74B84}"/>
              </a:ext>
            </a:extLst>
          </p:cNvPr>
          <p:cNvSpPr>
            <a:spLocks noGrp="1"/>
          </p:cNvSpPr>
          <p:nvPr>
            <p:ph type="subTitle" idx="1"/>
          </p:nvPr>
        </p:nvSpPr>
        <p:spPr>
          <a:xfrm>
            <a:off x="672975" y="5220182"/>
            <a:ext cx="6144284" cy="888481"/>
          </a:xfrm>
        </p:spPr>
        <p:txBody>
          <a:bodyPr>
            <a:noAutofit/>
          </a:bodyPr>
          <a:lstStyle/>
          <a:p>
            <a:pPr algn="l"/>
            <a:r>
              <a:rPr kumimoji="1" lang="ja-JP" altLang="en-US" dirty="0">
                <a:solidFill>
                  <a:schemeClr val="bg1"/>
                </a:solidFill>
              </a:rPr>
              <a:t>ライオンズクラブ国際協会</a:t>
            </a:r>
            <a:endParaRPr kumimoji="1" lang="en-US" altLang="ja-JP" dirty="0">
              <a:solidFill>
                <a:schemeClr val="bg1"/>
              </a:solidFill>
            </a:endParaRPr>
          </a:p>
          <a:p>
            <a:pPr algn="l"/>
            <a:r>
              <a:rPr kumimoji="1" lang="en-US" altLang="ja-JP" dirty="0">
                <a:solidFill>
                  <a:schemeClr val="bg1"/>
                </a:solidFill>
              </a:rPr>
              <a:t>336-C</a:t>
            </a:r>
            <a:r>
              <a:rPr kumimoji="1" lang="ja-JP" altLang="en-US" dirty="0">
                <a:solidFill>
                  <a:schemeClr val="bg1"/>
                </a:solidFill>
              </a:rPr>
              <a:t>地区　</a:t>
            </a:r>
            <a:r>
              <a:rPr kumimoji="1" lang="en-US" altLang="ja-JP" dirty="0">
                <a:solidFill>
                  <a:schemeClr val="bg1"/>
                </a:solidFill>
              </a:rPr>
              <a:t>IT</a:t>
            </a:r>
            <a:r>
              <a:rPr kumimoji="1" lang="ja-JP" altLang="en-US" dirty="0">
                <a:solidFill>
                  <a:schemeClr val="bg1"/>
                </a:solidFill>
              </a:rPr>
              <a:t>推進プロジェクトリーダー</a:t>
            </a:r>
            <a:endParaRPr kumimoji="1" lang="en-US" altLang="ja-JP" dirty="0">
              <a:solidFill>
                <a:schemeClr val="bg1"/>
              </a:solidFill>
            </a:endParaRPr>
          </a:p>
          <a:p>
            <a:pPr algn="l"/>
            <a:r>
              <a:rPr lang="ja-JP" altLang="en-US" dirty="0">
                <a:solidFill>
                  <a:schemeClr val="bg1"/>
                </a:solidFill>
              </a:rPr>
              <a:t>髙橋　信也</a:t>
            </a:r>
            <a:endParaRPr kumimoji="1" lang="ja-JP" altLang="en-US" dirty="0">
              <a:solidFill>
                <a:schemeClr val="bg1"/>
              </a:solidFill>
            </a:endParaRPr>
          </a:p>
        </p:txBody>
      </p:sp>
    </p:spTree>
    <p:extLst>
      <p:ext uri="{BB962C8B-B14F-4D97-AF65-F5344CB8AC3E}">
        <p14:creationId xmlns:p14="http://schemas.microsoft.com/office/powerpoint/2010/main" val="269960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ライオンズクラブとは ひたちなかベストライオンズクラブ ライオンズクラブ国際協会333-E地区1R2Z 茨城県ひたちなか市">
            <a:extLst>
              <a:ext uri="{FF2B5EF4-FFF2-40B4-BE49-F238E27FC236}">
                <a16:creationId xmlns:a16="http://schemas.microsoft.com/office/drawing/2014/main" id="{F110CE94-95AF-AA11-5741-9035347983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75" t="18959" r="33854" b="18959"/>
          <a:stretch/>
        </p:blipFill>
        <p:spPr bwMode="auto">
          <a:xfrm>
            <a:off x="660400" y="1435100"/>
            <a:ext cx="3873500" cy="37846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AB350035-2560-3529-9E1B-21D8AACB9627}"/>
              </a:ext>
            </a:extLst>
          </p:cNvPr>
          <p:cNvSpPr txBox="1"/>
          <p:nvPr/>
        </p:nvSpPr>
        <p:spPr>
          <a:xfrm>
            <a:off x="4533900" y="2162249"/>
            <a:ext cx="6553200" cy="2062103"/>
          </a:xfrm>
          <a:prstGeom prst="rect">
            <a:avLst/>
          </a:prstGeom>
          <a:noFill/>
        </p:spPr>
        <p:txBody>
          <a:bodyPr wrap="square">
            <a:spAutoFit/>
          </a:bodyPr>
          <a:lstStyle/>
          <a:p>
            <a:pPr algn="just"/>
            <a:r>
              <a:rPr lang="ja-JP" altLang="ja-JP" sz="3200"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・他の奉仕団体との違い</a:t>
            </a:r>
          </a:p>
          <a:p>
            <a:pPr algn="just"/>
            <a:r>
              <a:rPr lang="ja-JP" altLang="ja-JP" sz="3200"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a:t>
            </a:r>
            <a:r>
              <a:rPr lang="ja-JP" altLang="en-US" sz="3200"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会員</a:t>
            </a:r>
            <a:r>
              <a:rPr lang="ja-JP" altLang="ja-JP" sz="3200"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の紹介</a:t>
            </a:r>
          </a:p>
          <a:p>
            <a:pPr algn="just"/>
            <a:r>
              <a:rPr lang="ja-JP" altLang="ja-JP" sz="3200"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・普段の活動</a:t>
            </a:r>
          </a:p>
          <a:p>
            <a:pPr algn="just"/>
            <a:r>
              <a:rPr lang="ja-JP" altLang="ja-JP" sz="3200"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a:t>
            </a:r>
            <a:r>
              <a:rPr lang="ja-JP" altLang="en-US" sz="3200"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どんな</a:t>
            </a:r>
            <a:r>
              <a:rPr lang="ja-JP" altLang="ja-JP" sz="3200"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奉仕活動</a:t>
            </a:r>
            <a:r>
              <a:rPr lang="ja-JP" altLang="en-US" sz="3200" kern="100" dirty="0">
                <a:effectLst/>
                <a:latin typeface="美杉ゴシックB" panose="020B0809000000000000" pitchFamily="49" charset="-128"/>
                <a:ea typeface="美杉ゴシックB" panose="020B0809000000000000" pitchFamily="49" charset="-128"/>
                <a:cs typeface="Times New Roman" panose="02020603050405020304" pitchFamily="18" charset="0"/>
              </a:rPr>
              <a:t>をしているか</a:t>
            </a:r>
            <a:endParaRPr lang="ja-JP" altLang="ja-JP" sz="3200" kern="100" dirty="0">
              <a:effectLst/>
              <a:latin typeface="美杉ゴシックB" panose="020B0809000000000000" pitchFamily="49" charset="-128"/>
              <a:ea typeface="美杉ゴシックB" panose="020B0809000000000000" pitchFamily="49" charset="-128"/>
              <a:cs typeface="Times New Roman" panose="02020603050405020304" pitchFamily="18" charset="0"/>
            </a:endParaRPr>
          </a:p>
        </p:txBody>
      </p:sp>
      <p:sp>
        <p:nvSpPr>
          <p:cNvPr id="6" name="タイトル 1">
            <a:extLst>
              <a:ext uri="{FF2B5EF4-FFF2-40B4-BE49-F238E27FC236}">
                <a16:creationId xmlns:a16="http://schemas.microsoft.com/office/drawing/2014/main" id="{B49C1528-CBEB-AB0C-6E1B-41A81CCFC3DA}"/>
              </a:ext>
            </a:extLst>
          </p:cNvPr>
          <p:cNvSpPr>
            <a:spLocks noGrp="1"/>
          </p:cNvSpPr>
          <p:nvPr>
            <p:ph type="title"/>
          </p:nvPr>
        </p:nvSpPr>
        <p:spPr>
          <a:xfrm>
            <a:off x="838200" y="365125"/>
            <a:ext cx="6075784" cy="577267"/>
          </a:xfrm>
        </p:spPr>
        <p:txBody>
          <a:bodyPr>
            <a:normAutofit fontScale="90000"/>
          </a:bodyPr>
          <a:lstStyle/>
          <a:p>
            <a:r>
              <a:rPr kumimoji="1" lang="en-US" altLang="ja-JP" dirty="0"/>
              <a:t>SNS</a:t>
            </a:r>
            <a:r>
              <a:rPr kumimoji="1" lang="ja-JP" altLang="en-US" dirty="0"/>
              <a:t>を始める前に</a:t>
            </a:r>
          </a:p>
        </p:txBody>
      </p:sp>
      <p:sp>
        <p:nvSpPr>
          <p:cNvPr id="7" name="テキスト ボックス 6">
            <a:extLst>
              <a:ext uri="{FF2B5EF4-FFF2-40B4-BE49-F238E27FC236}">
                <a16:creationId xmlns:a16="http://schemas.microsoft.com/office/drawing/2014/main" id="{8E676133-3448-6957-23D4-F4A38519DA5F}"/>
              </a:ext>
            </a:extLst>
          </p:cNvPr>
          <p:cNvSpPr txBox="1"/>
          <p:nvPr/>
        </p:nvSpPr>
        <p:spPr>
          <a:xfrm rot="20714102">
            <a:off x="2024412" y="3183143"/>
            <a:ext cx="8143175" cy="1015663"/>
          </a:xfrm>
          <a:prstGeom prst="rect">
            <a:avLst/>
          </a:prstGeom>
          <a:noFill/>
        </p:spPr>
        <p:txBody>
          <a:bodyPr wrap="square" rtlCol="0">
            <a:spAutoFit/>
          </a:bodyPr>
          <a:lstStyle/>
          <a:p>
            <a:r>
              <a:rPr kumimoji="1" lang="ja-JP" altLang="en-US" sz="6000" dirty="0">
                <a:highlight>
                  <a:srgbClr val="FFFF00"/>
                </a:highlight>
              </a:rPr>
              <a:t>入会したくなる説明文</a:t>
            </a:r>
          </a:p>
        </p:txBody>
      </p:sp>
    </p:spTree>
    <p:extLst>
      <p:ext uri="{BB962C8B-B14F-4D97-AF65-F5344CB8AC3E}">
        <p14:creationId xmlns:p14="http://schemas.microsoft.com/office/powerpoint/2010/main" val="36609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C2AA6-5D8E-2920-F047-3A969386E538}"/>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CFF7A5BC-9CEC-272B-FA35-F535D2EDC4CC}"/>
              </a:ext>
            </a:extLst>
          </p:cNvPr>
          <p:cNvSpPr>
            <a:spLocks noGrp="1"/>
          </p:cNvSpPr>
          <p:nvPr>
            <p:ph type="title"/>
          </p:nvPr>
        </p:nvSpPr>
        <p:spPr>
          <a:xfrm>
            <a:off x="838200" y="365125"/>
            <a:ext cx="6075784" cy="577267"/>
          </a:xfrm>
        </p:spPr>
        <p:txBody>
          <a:bodyPr>
            <a:normAutofit fontScale="90000"/>
          </a:bodyPr>
          <a:lstStyle/>
          <a:p>
            <a:r>
              <a:rPr kumimoji="1" lang="ja-JP" altLang="en-US" b="1" dirty="0"/>
              <a:t>レッツ</a:t>
            </a:r>
            <a:r>
              <a:rPr kumimoji="1" lang="en-US" altLang="ja-JP" b="1" dirty="0"/>
              <a:t>SNS</a:t>
            </a:r>
            <a:r>
              <a:rPr kumimoji="1" lang="ja-JP" altLang="en-US" b="1" dirty="0"/>
              <a:t>デビュー</a:t>
            </a:r>
          </a:p>
        </p:txBody>
      </p:sp>
      <p:sp>
        <p:nvSpPr>
          <p:cNvPr id="2" name="正方形/長方形 1">
            <a:extLst>
              <a:ext uri="{FF2B5EF4-FFF2-40B4-BE49-F238E27FC236}">
                <a16:creationId xmlns:a16="http://schemas.microsoft.com/office/drawing/2014/main" id="{EF49204D-98C1-0FD6-D786-ECAC704A13C0}"/>
              </a:ext>
            </a:extLst>
          </p:cNvPr>
          <p:cNvSpPr/>
          <p:nvPr/>
        </p:nvSpPr>
        <p:spPr>
          <a:xfrm>
            <a:off x="609600" y="1371600"/>
            <a:ext cx="5384800" cy="1066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2B090DF2-E346-10EA-4D9C-DFC341E1BC33}"/>
              </a:ext>
            </a:extLst>
          </p:cNvPr>
          <p:cNvSpPr txBox="1">
            <a:spLocks/>
          </p:cNvSpPr>
          <p:nvPr/>
        </p:nvSpPr>
        <p:spPr>
          <a:xfrm>
            <a:off x="6311902" y="1616366"/>
            <a:ext cx="4864098" cy="57726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ゴシック体S" panose="020B0600010101010101" pitchFamily="50" charset="-128"/>
                <a:ea typeface="AR Pゴシック体S" panose="020B0600010101010101" pitchFamily="50" charset="-128"/>
              </a:rPr>
              <a:t>ライオンズクラブは</a:t>
            </a:r>
          </a:p>
        </p:txBody>
      </p:sp>
      <p:sp>
        <p:nvSpPr>
          <p:cNvPr id="4" name="正方形/長方形 3">
            <a:extLst>
              <a:ext uri="{FF2B5EF4-FFF2-40B4-BE49-F238E27FC236}">
                <a16:creationId xmlns:a16="http://schemas.microsoft.com/office/drawing/2014/main" id="{CA31B944-EB97-1B81-FEB5-071E712D7E00}"/>
              </a:ext>
            </a:extLst>
          </p:cNvPr>
          <p:cNvSpPr/>
          <p:nvPr/>
        </p:nvSpPr>
        <p:spPr>
          <a:xfrm>
            <a:off x="2324098" y="2683166"/>
            <a:ext cx="5384800" cy="1066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8BE4FFEE-23DC-EAAC-0776-4D90D5B8F4A2}"/>
              </a:ext>
            </a:extLst>
          </p:cNvPr>
          <p:cNvSpPr txBox="1">
            <a:spLocks/>
          </p:cNvSpPr>
          <p:nvPr/>
        </p:nvSpPr>
        <p:spPr>
          <a:xfrm>
            <a:off x="673100" y="2998366"/>
            <a:ext cx="1650998" cy="577267"/>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AR Pゴシック体S" panose="020B0600010101010101" pitchFamily="50" charset="-128"/>
                <a:ea typeface="AR Pゴシック体S" panose="020B0600010101010101" pitchFamily="50" charset="-128"/>
              </a:rPr>
              <a:t>SNS</a:t>
            </a:r>
            <a:r>
              <a:rPr lang="ja-JP" altLang="en-US" dirty="0">
                <a:latin typeface="AR Pゴシック体S" panose="020B0600010101010101" pitchFamily="50" charset="-128"/>
                <a:ea typeface="AR Pゴシック体S" panose="020B0600010101010101" pitchFamily="50" charset="-128"/>
              </a:rPr>
              <a:t>の</a:t>
            </a:r>
            <a:r>
              <a:rPr lang="ja-JP" altLang="en-US" dirty="0"/>
              <a:t>　　</a:t>
            </a:r>
          </a:p>
        </p:txBody>
      </p:sp>
      <p:sp>
        <p:nvSpPr>
          <p:cNvPr id="9" name="正方形/長方形 8">
            <a:extLst>
              <a:ext uri="{FF2B5EF4-FFF2-40B4-BE49-F238E27FC236}">
                <a16:creationId xmlns:a16="http://schemas.microsoft.com/office/drawing/2014/main" id="{65415308-7A14-75A5-D0F8-CE1D6DCA6D2B}"/>
              </a:ext>
            </a:extLst>
          </p:cNvPr>
          <p:cNvSpPr/>
          <p:nvPr/>
        </p:nvSpPr>
        <p:spPr>
          <a:xfrm>
            <a:off x="609600" y="4013200"/>
            <a:ext cx="7099298" cy="1066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F977460-F261-C87E-4C06-63FE741AE761}"/>
              </a:ext>
            </a:extLst>
          </p:cNvPr>
          <p:cNvSpPr/>
          <p:nvPr/>
        </p:nvSpPr>
        <p:spPr>
          <a:xfrm>
            <a:off x="609600" y="5426075"/>
            <a:ext cx="2590800" cy="1066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1914F2FC-A2C3-308A-CF72-572405BB392A}"/>
              </a:ext>
            </a:extLst>
          </p:cNvPr>
          <p:cNvSpPr txBox="1">
            <a:spLocks/>
          </p:cNvSpPr>
          <p:nvPr/>
        </p:nvSpPr>
        <p:spPr>
          <a:xfrm>
            <a:off x="3302000" y="5591466"/>
            <a:ext cx="5892800" cy="90140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AR Pゴシック体S" panose="020B0600010101010101" pitchFamily="50" charset="-128"/>
                <a:ea typeface="AR Pゴシック体S" panose="020B0600010101010101" pitchFamily="50" charset="-128"/>
              </a:rPr>
              <a:t>の入会希望者を見つけます</a:t>
            </a:r>
          </a:p>
        </p:txBody>
      </p:sp>
      <p:sp>
        <p:nvSpPr>
          <p:cNvPr id="14" name="テキスト ボックス 13">
            <a:extLst>
              <a:ext uri="{FF2B5EF4-FFF2-40B4-BE49-F238E27FC236}">
                <a16:creationId xmlns:a16="http://schemas.microsoft.com/office/drawing/2014/main" id="{D1F7F702-94D2-9992-2DB6-110C96C75D58}"/>
              </a:ext>
            </a:extLst>
          </p:cNvPr>
          <p:cNvSpPr txBox="1"/>
          <p:nvPr/>
        </p:nvSpPr>
        <p:spPr>
          <a:xfrm>
            <a:off x="7924800" y="2873869"/>
            <a:ext cx="6096000" cy="646331"/>
          </a:xfrm>
          <a:prstGeom prst="rect">
            <a:avLst/>
          </a:prstGeom>
          <a:noFill/>
        </p:spPr>
        <p:txBody>
          <a:bodyPr wrap="square">
            <a:spAutoFit/>
          </a:bodyPr>
          <a:lstStyle/>
          <a:p>
            <a:r>
              <a:rPr lang="ja-JP" altLang="en-US" sz="3600" dirty="0">
                <a:latin typeface="AR Pゴシック体S" panose="020B0600010101010101" pitchFamily="50" charset="-128"/>
                <a:ea typeface="AR Pゴシック体S" panose="020B0600010101010101" pitchFamily="50" charset="-128"/>
              </a:rPr>
              <a:t>を利用して</a:t>
            </a:r>
          </a:p>
        </p:txBody>
      </p:sp>
      <p:sp>
        <p:nvSpPr>
          <p:cNvPr id="17" name="テキスト ボックス 16">
            <a:extLst>
              <a:ext uri="{FF2B5EF4-FFF2-40B4-BE49-F238E27FC236}">
                <a16:creationId xmlns:a16="http://schemas.microsoft.com/office/drawing/2014/main" id="{CB0DDEBA-02B9-FB88-3ED7-DC3DD2DB6F7C}"/>
              </a:ext>
            </a:extLst>
          </p:cNvPr>
          <p:cNvSpPr txBox="1"/>
          <p:nvPr/>
        </p:nvSpPr>
        <p:spPr>
          <a:xfrm>
            <a:off x="7759700" y="4188902"/>
            <a:ext cx="3416300" cy="646331"/>
          </a:xfrm>
          <a:prstGeom prst="rect">
            <a:avLst/>
          </a:prstGeom>
          <a:noFill/>
        </p:spPr>
        <p:txBody>
          <a:bodyPr wrap="square">
            <a:spAutoFit/>
          </a:bodyPr>
          <a:lstStyle/>
          <a:p>
            <a:r>
              <a:rPr lang="ja-JP" altLang="en-US" sz="3600" dirty="0">
                <a:latin typeface="AR Pゴシック体S" panose="020B0600010101010101" pitchFamily="50" charset="-128"/>
                <a:ea typeface="AR Pゴシック体S" panose="020B0600010101010101" pitchFamily="50" charset="-128"/>
              </a:rPr>
              <a:t>に興味がある</a:t>
            </a:r>
          </a:p>
        </p:txBody>
      </p:sp>
      <p:sp>
        <p:nvSpPr>
          <p:cNvPr id="18" name="テキスト ボックス 17">
            <a:extLst>
              <a:ext uri="{FF2B5EF4-FFF2-40B4-BE49-F238E27FC236}">
                <a16:creationId xmlns:a16="http://schemas.microsoft.com/office/drawing/2014/main" id="{A7FAD173-E609-FE5F-53F6-5C4E0BCEA3EE}"/>
              </a:ext>
            </a:extLst>
          </p:cNvPr>
          <p:cNvSpPr txBox="1"/>
          <p:nvPr/>
        </p:nvSpPr>
        <p:spPr>
          <a:xfrm>
            <a:off x="1993898" y="1581833"/>
            <a:ext cx="2165351" cy="646331"/>
          </a:xfrm>
          <a:prstGeom prst="rect">
            <a:avLst/>
          </a:prstGeom>
          <a:noFill/>
        </p:spPr>
        <p:txBody>
          <a:bodyPr wrap="square">
            <a:spAutoFit/>
          </a:bodyPr>
          <a:lstStyle/>
          <a:p>
            <a:r>
              <a:rPr lang="ja-JP" altLang="en-US" sz="3600" dirty="0">
                <a:solidFill>
                  <a:schemeClr val="bg1">
                    <a:lumMod val="75000"/>
                  </a:schemeClr>
                </a:solidFill>
              </a:rPr>
              <a:t>クラブ名</a:t>
            </a:r>
          </a:p>
        </p:txBody>
      </p:sp>
      <p:sp>
        <p:nvSpPr>
          <p:cNvPr id="19" name="テキスト ボックス 18">
            <a:extLst>
              <a:ext uri="{FF2B5EF4-FFF2-40B4-BE49-F238E27FC236}">
                <a16:creationId xmlns:a16="http://schemas.microsoft.com/office/drawing/2014/main" id="{A4134AB1-457A-359C-49F2-2790FC57B558}"/>
              </a:ext>
            </a:extLst>
          </p:cNvPr>
          <p:cNvSpPr txBox="1"/>
          <p:nvPr/>
        </p:nvSpPr>
        <p:spPr>
          <a:xfrm>
            <a:off x="3302000" y="2923053"/>
            <a:ext cx="3750259" cy="646331"/>
          </a:xfrm>
          <a:prstGeom prst="rect">
            <a:avLst/>
          </a:prstGeom>
          <a:noFill/>
        </p:spPr>
        <p:txBody>
          <a:bodyPr wrap="square">
            <a:spAutoFit/>
          </a:bodyPr>
          <a:lstStyle/>
          <a:p>
            <a:r>
              <a:rPr lang="en-US" altLang="ja-JP" sz="3600" dirty="0">
                <a:solidFill>
                  <a:schemeClr val="bg1">
                    <a:lumMod val="75000"/>
                  </a:schemeClr>
                </a:solidFill>
              </a:rPr>
              <a:t>SNS</a:t>
            </a:r>
            <a:r>
              <a:rPr lang="ja-JP" altLang="en-US" sz="3600" dirty="0">
                <a:solidFill>
                  <a:schemeClr val="bg1">
                    <a:lumMod val="75000"/>
                  </a:schemeClr>
                </a:solidFill>
              </a:rPr>
              <a:t>サービス名</a:t>
            </a:r>
          </a:p>
        </p:txBody>
      </p:sp>
      <p:sp>
        <p:nvSpPr>
          <p:cNvPr id="20" name="テキスト ボックス 19">
            <a:extLst>
              <a:ext uri="{FF2B5EF4-FFF2-40B4-BE49-F238E27FC236}">
                <a16:creationId xmlns:a16="http://schemas.microsoft.com/office/drawing/2014/main" id="{CFD9073C-5792-9A98-1323-17D64B3DC6AA}"/>
              </a:ext>
            </a:extLst>
          </p:cNvPr>
          <p:cNvSpPr txBox="1"/>
          <p:nvPr/>
        </p:nvSpPr>
        <p:spPr>
          <a:xfrm>
            <a:off x="2244141" y="4287706"/>
            <a:ext cx="3750259" cy="646331"/>
          </a:xfrm>
          <a:prstGeom prst="rect">
            <a:avLst/>
          </a:prstGeom>
          <a:noFill/>
        </p:spPr>
        <p:txBody>
          <a:bodyPr wrap="square">
            <a:spAutoFit/>
          </a:bodyPr>
          <a:lstStyle/>
          <a:p>
            <a:r>
              <a:rPr lang="ja-JP" altLang="en-US" sz="3600" dirty="0">
                <a:solidFill>
                  <a:schemeClr val="bg1">
                    <a:lumMod val="75000"/>
                  </a:schemeClr>
                </a:solidFill>
              </a:rPr>
              <a:t>ライオンズ活動</a:t>
            </a:r>
          </a:p>
        </p:txBody>
      </p:sp>
      <p:sp>
        <p:nvSpPr>
          <p:cNvPr id="21" name="テキスト ボックス 20">
            <a:extLst>
              <a:ext uri="{FF2B5EF4-FFF2-40B4-BE49-F238E27FC236}">
                <a16:creationId xmlns:a16="http://schemas.microsoft.com/office/drawing/2014/main" id="{C337775F-9D73-EDE7-6BE8-D5309FCBB319}"/>
              </a:ext>
            </a:extLst>
          </p:cNvPr>
          <p:cNvSpPr txBox="1"/>
          <p:nvPr/>
        </p:nvSpPr>
        <p:spPr>
          <a:xfrm>
            <a:off x="685798" y="5690270"/>
            <a:ext cx="2235199" cy="646331"/>
          </a:xfrm>
          <a:prstGeom prst="rect">
            <a:avLst/>
          </a:prstGeom>
          <a:noFill/>
        </p:spPr>
        <p:txBody>
          <a:bodyPr wrap="square">
            <a:spAutoFit/>
          </a:bodyPr>
          <a:lstStyle/>
          <a:p>
            <a:r>
              <a:rPr lang="ja-JP" altLang="en-US" sz="3600" dirty="0">
                <a:solidFill>
                  <a:schemeClr val="bg1">
                    <a:lumMod val="75000"/>
                  </a:schemeClr>
                </a:solidFill>
              </a:rPr>
              <a:t>女性</a:t>
            </a:r>
            <a:r>
              <a:rPr lang="en-US" altLang="ja-JP" sz="3600" dirty="0">
                <a:solidFill>
                  <a:schemeClr val="bg1">
                    <a:lumMod val="75000"/>
                  </a:schemeClr>
                </a:solidFill>
              </a:rPr>
              <a:t>/</a:t>
            </a:r>
            <a:r>
              <a:rPr lang="ja-JP" altLang="en-US" sz="3600" dirty="0">
                <a:solidFill>
                  <a:schemeClr val="bg1">
                    <a:lumMod val="75000"/>
                  </a:schemeClr>
                </a:solidFill>
              </a:rPr>
              <a:t>男性</a:t>
            </a:r>
          </a:p>
        </p:txBody>
      </p:sp>
    </p:spTree>
    <p:extLst>
      <p:ext uri="{BB962C8B-B14F-4D97-AF65-F5344CB8AC3E}">
        <p14:creationId xmlns:p14="http://schemas.microsoft.com/office/powerpoint/2010/main" val="264665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サザエさん">
            <a:extLst>
              <a:ext uri="{FF2B5EF4-FFF2-40B4-BE49-F238E27FC236}">
                <a16:creationId xmlns:a16="http://schemas.microsoft.com/office/drawing/2014/main" id="{BA70520C-52BD-7B83-040B-7AAE7A1CF716}"/>
              </a:ext>
            </a:extLst>
          </p:cNvPr>
          <p:cNvPicPr>
            <a:picLocks noChangeAspect="1" noChangeArrowheads="1"/>
          </p:cNvPicPr>
          <p:nvPr/>
        </p:nvPicPr>
        <p:blipFill>
          <a:blip r:embed="rId3">
            <a:alphaModFix amt="64000"/>
            <a:extLst>
              <a:ext uri="{28A0092B-C50C-407E-A947-70E740481C1C}">
                <a14:useLocalDpi xmlns:a14="http://schemas.microsoft.com/office/drawing/2010/main" val="0"/>
              </a:ext>
            </a:extLst>
          </a:blip>
          <a:srcRect/>
          <a:stretch>
            <a:fillRect/>
          </a:stretch>
        </p:blipFill>
        <p:spPr bwMode="auto">
          <a:xfrm>
            <a:off x="-114300" y="0"/>
            <a:ext cx="12413102" cy="69850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765C2154-CB80-C70A-6F6E-E03262F573F1}"/>
              </a:ext>
            </a:extLst>
          </p:cNvPr>
          <p:cNvSpPr>
            <a:spLocks noGrp="1"/>
          </p:cNvSpPr>
          <p:nvPr>
            <p:ph type="title"/>
          </p:nvPr>
        </p:nvSpPr>
        <p:spPr>
          <a:xfrm>
            <a:off x="2098101" y="3134518"/>
            <a:ext cx="8216900" cy="1325563"/>
          </a:xfrm>
        </p:spPr>
        <p:txBody>
          <a:bodyPr>
            <a:noAutofit/>
          </a:bodyPr>
          <a:lstStyle/>
          <a:p>
            <a:pPr algn="ctr"/>
            <a:r>
              <a:rPr kumimoji="1" lang="ja-JP" altLang="en-US" sz="6000" dirty="0">
                <a:latin typeface="AR悠々ゴシック体E" panose="020B0609010101010101" pitchFamily="49" charset="-128"/>
                <a:ea typeface="AR悠々ゴシック体E" panose="020B0609010101010101" pitchFamily="49" charset="-128"/>
              </a:rPr>
              <a:t>ご静聴ありがとう</a:t>
            </a:r>
            <a:br>
              <a:rPr kumimoji="1" lang="en-US" altLang="ja-JP" sz="6000" dirty="0">
                <a:latin typeface="AR悠々ゴシック体E" panose="020B0609010101010101" pitchFamily="49" charset="-128"/>
                <a:ea typeface="AR悠々ゴシック体E" panose="020B0609010101010101" pitchFamily="49" charset="-128"/>
              </a:rPr>
            </a:br>
            <a:r>
              <a:rPr kumimoji="1" lang="ja-JP" altLang="en-US" sz="6000" dirty="0">
                <a:latin typeface="AR悠々ゴシック体E" panose="020B0609010101010101" pitchFamily="49" charset="-128"/>
                <a:ea typeface="AR悠々ゴシック体E" panose="020B0609010101010101" pitchFamily="49" charset="-128"/>
              </a:rPr>
              <a:t>ございました。</a:t>
            </a:r>
          </a:p>
        </p:txBody>
      </p:sp>
    </p:spTree>
    <p:extLst>
      <p:ext uri="{BB962C8B-B14F-4D97-AF65-F5344CB8AC3E}">
        <p14:creationId xmlns:p14="http://schemas.microsoft.com/office/powerpoint/2010/main" val="74682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DE0B7E9-CBD0-3C24-F07D-C0F6E776BB15}"/>
              </a:ext>
            </a:extLst>
          </p:cNvPr>
          <p:cNvSpPr/>
          <p:nvPr/>
        </p:nvSpPr>
        <p:spPr>
          <a:xfrm>
            <a:off x="-101600" y="-152400"/>
            <a:ext cx="12547600" cy="7175500"/>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A3CD342-7AB7-E96F-4BCE-EEA8A67349EA}"/>
              </a:ext>
            </a:extLst>
          </p:cNvPr>
          <p:cNvSpPr txBox="1"/>
          <p:nvPr/>
        </p:nvSpPr>
        <p:spPr>
          <a:xfrm>
            <a:off x="2714838" y="2761861"/>
            <a:ext cx="6963746" cy="3416320"/>
          </a:xfrm>
          <a:prstGeom prst="rect">
            <a:avLst/>
          </a:prstGeom>
          <a:noFill/>
        </p:spPr>
        <p:txBody>
          <a:bodyPr wrap="square" rtlCol="0">
            <a:spAutoFit/>
          </a:bodyPr>
          <a:lstStyle/>
          <a:p>
            <a:pPr algn="ctr"/>
            <a:r>
              <a:rPr lang="en-US" altLang="ja-JP" sz="5400" dirty="0">
                <a:solidFill>
                  <a:schemeClr val="bg1"/>
                </a:solidFill>
                <a:latin typeface="AR悠々ゴシック体E" panose="020B0609010101010101" pitchFamily="49" charset="-128"/>
                <a:ea typeface="AR悠々ゴシック体E" panose="020B0609010101010101" pitchFamily="49" charset="-128"/>
              </a:rPr>
              <a:t>SNS</a:t>
            </a:r>
            <a:r>
              <a:rPr lang="ja-JP" altLang="en-US" sz="5400" dirty="0">
                <a:solidFill>
                  <a:schemeClr val="bg1"/>
                </a:solidFill>
                <a:latin typeface="AR悠々ゴシック体E" panose="020B0609010101010101" pitchFamily="49" charset="-128"/>
                <a:ea typeface="AR悠々ゴシック体E" panose="020B0609010101010101" pitchFamily="49" charset="-128"/>
              </a:rPr>
              <a:t>とは何か</a:t>
            </a:r>
            <a:endParaRPr lang="en-US" altLang="ja-JP" sz="5400" dirty="0">
              <a:solidFill>
                <a:schemeClr val="bg1"/>
              </a:solidFill>
              <a:latin typeface="AR悠々ゴシック体E" panose="020B0609010101010101" pitchFamily="49" charset="-128"/>
              <a:ea typeface="AR悠々ゴシック体E" panose="020B0609010101010101" pitchFamily="49" charset="-128"/>
            </a:endParaRPr>
          </a:p>
          <a:p>
            <a:pPr algn="ctr"/>
            <a:r>
              <a:rPr lang="en-US" altLang="ja-JP" sz="5400" dirty="0">
                <a:solidFill>
                  <a:schemeClr val="bg1"/>
                </a:solidFill>
                <a:latin typeface="AR悠々ゴシック体E" panose="020B0609010101010101" pitchFamily="49" charset="-128"/>
                <a:ea typeface="AR悠々ゴシック体E" panose="020B0609010101010101" pitchFamily="49" charset="-128"/>
              </a:rPr>
              <a:t>SNS</a:t>
            </a:r>
            <a:r>
              <a:rPr lang="ja-JP" altLang="en-US" sz="5400" dirty="0">
                <a:solidFill>
                  <a:schemeClr val="bg1"/>
                </a:solidFill>
                <a:latin typeface="AR悠々ゴシック体E" panose="020B0609010101010101" pitchFamily="49" charset="-128"/>
                <a:ea typeface="AR悠々ゴシック体E" panose="020B0609010101010101" pitchFamily="49" charset="-128"/>
              </a:rPr>
              <a:t>ユーザ動向を知る</a:t>
            </a:r>
            <a:endParaRPr kumimoji="1" lang="en-US" altLang="ja-JP" sz="5400" dirty="0">
              <a:solidFill>
                <a:schemeClr val="bg1"/>
              </a:solidFill>
              <a:latin typeface="AR悠々ゴシック体E" panose="020B0609010101010101" pitchFamily="49" charset="-128"/>
              <a:ea typeface="AR悠々ゴシック体E" panose="020B0609010101010101" pitchFamily="49" charset="-128"/>
            </a:endParaRPr>
          </a:p>
          <a:p>
            <a:pPr algn="ctr"/>
            <a:r>
              <a:rPr lang="en-US" altLang="ja-JP" sz="5400" dirty="0">
                <a:solidFill>
                  <a:schemeClr val="bg1"/>
                </a:solidFill>
                <a:latin typeface="AR悠々ゴシック体E" panose="020B0609010101010101" pitchFamily="49" charset="-128"/>
                <a:ea typeface="AR悠々ゴシック体E" panose="020B0609010101010101" pitchFamily="49" charset="-128"/>
              </a:rPr>
              <a:t>SNS</a:t>
            </a:r>
            <a:r>
              <a:rPr lang="ja-JP" altLang="en-US" sz="5400" dirty="0">
                <a:solidFill>
                  <a:schemeClr val="bg1"/>
                </a:solidFill>
                <a:latin typeface="AR悠々ゴシック体E" panose="020B0609010101010101" pitchFamily="49" charset="-128"/>
                <a:ea typeface="AR悠々ゴシック体E" panose="020B0609010101010101" pitchFamily="49" charset="-128"/>
              </a:rPr>
              <a:t>を始める前に</a:t>
            </a:r>
            <a:endParaRPr lang="en-US" altLang="ja-JP" sz="5400" dirty="0">
              <a:solidFill>
                <a:schemeClr val="bg1"/>
              </a:solidFill>
              <a:latin typeface="AR悠々ゴシック体E" panose="020B0609010101010101" pitchFamily="49" charset="-128"/>
              <a:ea typeface="AR悠々ゴシック体E" panose="020B0609010101010101" pitchFamily="49" charset="-128"/>
            </a:endParaRPr>
          </a:p>
          <a:p>
            <a:pPr algn="ctr"/>
            <a:r>
              <a:rPr kumimoji="1" lang="ja-JP" altLang="en-US" sz="5400" dirty="0">
                <a:solidFill>
                  <a:schemeClr val="bg1"/>
                </a:solidFill>
                <a:latin typeface="AR悠々ゴシック体E" panose="020B0609010101010101" pitchFamily="49" charset="-128"/>
                <a:ea typeface="AR悠々ゴシック体E" panose="020B0609010101010101" pitchFamily="49" charset="-128"/>
              </a:rPr>
              <a:t>レッツ</a:t>
            </a:r>
            <a:r>
              <a:rPr kumimoji="1" lang="en-US" altLang="ja-JP" sz="5400" dirty="0">
                <a:solidFill>
                  <a:schemeClr val="bg1"/>
                </a:solidFill>
                <a:latin typeface="AR悠々ゴシック体E" panose="020B0609010101010101" pitchFamily="49" charset="-128"/>
                <a:ea typeface="AR悠々ゴシック体E" panose="020B0609010101010101" pitchFamily="49" charset="-128"/>
              </a:rPr>
              <a:t>SNS</a:t>
            </a:r>
            <a:r>
              <a:rPr kumimoji="1" lang="ja-JP" altLang="en-US" sz="5400" dirty="0">
                <a:solidFill>
                  <a:schemeClr val="bg1"/>
                </a:solidFill>
                <a:latin typeface="AR悠々ゴシック体E" panose="020B0609010101010101" pitchFamily="49" charset="-128"/>
                <a:ea typeface="AR悠々ゴシック体E" panose="020B0609010101010101" pitchFamily="49" charset="-128"/>
              </a:rPr>
              <a:t>デビュー</a:t>
            </a:r>
          </a:p>
        </p:txBody>
      </p:sp>
      <p:pic>
        <p:nvPicPr>
          <p:cNvPr id="14" name="図 13">
            <a:extLst>
              <a:ext uri="{FF2B5EF4-FFF2-40B4-BE49-F238E27FC236}">
                <a16:creationId xmlns:a16="http://schemas.microsoft.com/office/drawing/2014/main" id="{34968F11-B2DF-6B12-C567-B24901A74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300" y="400329"/>
            <a:ext cx="2367539" cy="2241271"/>
          </a:xfrm>
          <a:prstGeom prst="rect">
            <a:avLst/>
          </a:prstGeom>
        </p:spPr>
      </p:pic>
    </p:spTree>
    <p:extLst>
      <p:ext uri="{BB962C8B-B14F-4D97-AF65-F5344CB8AC3E}">
        <p14:creationId xmlns:p14="http://schemas.microsoft.com/office/powerpoint/2010/main" val="358941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A38C7EC1-3420-441F-5670-F1BA9EEE6E99}"/>
              </a:ext>
            </a:extLst>
          </p:cNvPr>
          <p:cNvSpPr>
            <a:spLocks noGrp="1"/>
          </p:cNvSpPr>
          <p:nvPr>
            <p:ph type="title"/>
          </p:nvPr>
        </p:nvSpPr>
        <p:spPr>
          <a:xfrm>
            <a:off x="800100" y="669925"/>
            <a:ext cx="10020300" cy="577267"/>
          </a:xfrm>
        </p:spPr>
        <p:txBody>
          <a:bodyPr>
            <a:normAutofit fontScale="90000"/>
          </a:bodyPr>
          <a:lstStyle/>
          <a:p>
            <a:r>
              <a:rPr kumimoji="1" lang="en-US" altLang="ja-JP" dirty="0"/>
              <a:t>SNS</a:t>
            </a:r>
            <a:r>
              <a:rPr lang="ja-JP" altLang="en-US" dirty="0"/>
              <a:t>とは何か？</a:t>
            </a:r>
            <a:endParaRPr kumimoji="1" lang="ja-JP" altLang="en-US" dirty="0"/>
          </a:p>
        </p:txBody>
      </p:sp>
      <p:sp>
        <p:nvSpPr>
          <p:cNvPr id="10" name="テキスト ボックス 9">
            <a:extLst>
              <a:ext uri="{FF2B5EF4-FFF2-40B4-BE49-F238E27FC236}">
                <a16:creationId xmlns:a16="http://schemas.microsoft.com/office/drawing/2014/main" id="{488934B5-2C65-E0D0-E155-F1AE481F3BEE}"/>
              </a:ext>
            </a:extLst>
          </p:cNvPr>
          <p:cNvSpPr txBox="1"/>
          <p:nvPr/>
        </p:nvSpPr>
        <p:spPr>
          <a:xfrm>
            <a:off x="1358900" y="1387937"/>
            <a:ext cx="7010400" cy="1259063"/>
          </a:xfrm>
          <a:prstGeom prst="rect">
            <a:avLst/>
          </a:prstGeom>
          <a:noFill/>
        </p:spPr>
        <p:txBody>
          <a:bodyPr wrap="square">
            <a:spAutoFit/>
          </a:bodyPr>
          <a:lstStyle/>
          <a:p>
            <a:pPr>
              <a:lnSpc>
                <a:spcPct val="200000"/>
              </a:lnSpc>
            </a:pPr>
            <a:r>
              <a:rPr lang="ja-JP" altLang="en-US" sz="4400" b="1" dirty="0">
                <a:solidFill>
                  <a:srgbClr val="333333"/>
                </a:solidFill>
                <a:latin typeface="Helvetica" pitchFamily="50" charset="0"/>
              </a:rPr>
              <a:t>➡ </a:t>
            </a:r>
            <a:r>
              <a:rPr lang="en-US" altLang="ja-JP" sz="4400" b="1" i="0" dirty="0">
                <a:solidFill>
                  <a:srgbClr val="333333"/>
                </a:solidFill>
                <a:effectLst/>
                <a:latin typeface="Helvetica" pitchFamily="50" charset="0"/>
              </a:rPr>
              <a:t>social</a:t>
            </a:r>
            <a:r>
              <a:rPr lang="ja-JP" altLang="en-US" sz="4400" b="1" i="0" dirty="0">
                <a:solidFill>
                  <a:srgbClr val="333333"/>
                </a:solidFill>
                <a:effectLst/>
                <a:latin typeface="Helvetica" pitchFamily="50" charset="0"/>
              </a:rPr>
              <a:t>（社会</a:t>
            </a:r>
            <a:r>
              <a:rPr lang="en-US" altLang="ja-JP" sz="4400" b="1" i="0" dirty="0">
                <a:solidFill>
                  <a:srgbClr val="333333"/>
                </a:solidFill>
                <a:effectLst/>
                <a:latin typeface="Helvetica" pitchFamily="50" charset="0"/>
              </a:rPr>
              <a:t>/</a:t>
            </a:r>
            <a:r>
              <a:rPr lang="ja-JP" altLang="en-US" sz="4400" b="1" i="0" dirty="0">
                <a:solidFill>
                  <a:srgbClr val="333333"/>
                </a:solidFill>
                <a:effectLst/>
                <a:latin typeface="Helvetica" pitchFamily="50" charset="0"/>
              </a:rPr>
              <a:t>社交）</a:t>
            </a:r>
            <a:endParaRPr lang="en-US" altLang="ja-JP" sz="4400" b="1" i="0" dirty="0">
              <a:solidFill>
                <a:srgbClr val="333333"/>
              </a:solidFill>
              <a:effectLst/>
              <a:latin typeface="Helvetica" pitchFamily="50" charset="0"/>
            </a:endParaRPr>
          </a:p>
        </p:txBody>
      </p:sp>
      <p:pic>
        <p:nvPicPr>
          <p:cNvPr id="14" name="図 13">
            <a:extLst>
              <a:ext uri="{FF2B5EF4-FFF2-40B4-BE49-F238E27FC236}">
                <a16:creationId xmlns:a16="http://schemas.microsoft.com/office/drawing/2014/main" id="{4F0FB894-0ACA-7EEA-936F-FC1332C8C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313" y="1657641"/>
            <a:ext cx="3751112" cy="3542717"/>
          </a:xfrm>
          <a:prstGeom prst="rect">
            <a:avLst/>
          </a:prstGeom>
        </p:spPr>
      </p:pic>
      <p:sp>
        <p:nvSpPr>
          <p:cNvPr id="16" name="テキスト ボックス 15">
            <a:extLst>
              <a:ext uri="{FF2B5EF4-FFF2-40B4-BE49-F238E27FC236}">
                <a16:creationId xmlns:a16="http://schemas.microsoft.com/office/drawing/2014/main" id="{D4E96ED0-B5B0-9D16-5CFD-208D9A281F40}"/>
              </a:ext>
            </a:extLst>
          </p:cNvPr>
          <p:cNvSpPr txBox="1"/>
          <p:nvPr/>
        </p:nvSpPr>
        <p:spPr>
          <a:xfrm>
            <a:off x="6235700" y="5233968"/>
            <a:ext cx="5487269" cy="954107"/>
          </a:xfrm>
          <a:prstGeom prst="rect">
            <a:avLst/>
          </a:prstGeom>
          <a:noFill/>
        </p:spPr>
        <p:txBody>
          <a:bodyPr wrap="square">
            <a:spAutoFit/>
          </a:bodyPr>
          <a:lstStyle/>
          <a:p>
            <a:r>
              <a:rPr kumimoji="1" lang="ja-JP" altLang="en-US" sz="2800" dirty="0">
                <a:latin typeface="AR Pゴシック体S" panose="020B0600010101010101" pitchFamily="50" charset="-128"/>
                <a:ea typeface="AR Pゴシック体S" panose="020B0600010101010101" pitchFamily="50" charset="-128"/>
              </a:rPr>
              <a:t>人と人とのつながりを促進する　</a:t>
            </a:r>
            <a:endParaRPr kumimoji="1" lang="en-US" altLang="ja-JP" sz="2800" dirty="0">
              <a:latin typeface="AR Pゴシック体S" panose="020B0600010101010101" pitchFamily="50" charset="-128"/>
              <a:ea typeface="AR Pゴシック体S" panose="020B0600010101010101" pitchFamily="50" charset="-128"/>
            </a:endParaRPr>
          </a:p>
          <a:p>
            <a:r>
              <a:rPr kumimoji="1" lang="ja-JP" altLang="en-US" sz="2800" dirty="0">
                <a:solidFill>
                  <a:srgbClr val="0070C0"/>
                </a:solidFill>
                <a:latin typeface="AR Pゴシック体S" panose="020B0600010101010101" pitchFamily="50" charset="-128"/>
                <a:ea typeface="AR Pゴシック体S" panose="020B0600010101010101" pitchFamily="50" charset="-128"/>
              </a:rPr>
              <a:t>コミュニティ型の会員制サービス　</a:t>
            </a:r>
            <a:endParaRPr lang="ja-JP" altLang="en-US" sz="2800" dirty="0">
              <a:solidFill>
                <a:srgbClr val="0070C0"/>
              </a:solidFill>
              <a:latin typeface="AR Pゴシック体S" panose="020B0600010101010101" pitchFamily="50" charset="-128"/>
              <a:ea typeface="AR Pゴシック体S" panose="020B0600010101010101" pitchFamily="50" charset="-128"/>
            </a:endParaRPr>
          </a:p>
        </p:txBody>
      </p:sp>
      <p:sp>
        <p:nvSpPr>
          <p:cNvPr id="17" name="テキスト ボックス 16">
            <a:extLst>
              <a:ext uri="{FF2B5EF4-FFF2-40B4-BE49-F238E27FC236}">
                <a16:creationId xmlns:a16="http://schemas.microsoft.com/office/drawing/2014/main" id="{21CD5C15-94C1-D2A6-3474-37DD748ABAC4}"/>
              </a:ext>
            </a:extLst>
          </p:cNvPr>
          <p:cNvSpPr txBox="1"/>
          <p:nvPr/>
        </p:nvSpPr>
        <p:spPr>
          <a:xfrm>
            <a:off x="1358900" y="2916704"/>
            <a:ext cx="7010400" cy="1259063"/>
          </a:xfrm>
          <a:prstGeom prst="rect">
            <a:avLst/>
          </a:prstGeom>
          <a:noFill/>
        </p:spPr>
        <p:txBody>
          <a:bodyPr wrap="square">
            <a:spAutoFit/>
          </a:bodyPr>
          <a:lstStyle/>
          <a:p>
            <a:pPr>
              <a:lnSpc>
                <a:spcPct val="200000"/>
              </a:lnSpc>
            </a:pPr>
            <a:r>
              <a:rPr lang="ja-JP" altLang="en-US" sz="4400" b="1" dirty="0">
                <a:solidFill>
                  <a:srgbClr val="333333"/>
                </a:solidFill>
                <a:latin typeface="Helvetica" pitchFamily="50" charset="0"/>
              </a:rPr>
              <a:t>➡ </a:t>
            </a:r>
            <a:r>
              <a:rPr lang="en-US" altLang="ja-JP" sz="4400" b="1" i="0" dirty="0">
                <a:solidFill>
                  <a:srgbClr val="333333"/>
                </a:solidFill>
                <a:effectLst/>
                <a:latin typeface="Helvetica" pitchFamily="50" charset="0"/>
              </a:rPr>
              <a:t>networking</a:t>
            </a:r>
            <a:r>
              <a:rPr lang="ja-JP" altLang="en-US" sz="4400" b="1" i="0" dirty="0">
                <a:solidFill>
                  <a:srgbClr val="333333"/>
                </a:solidFill>
                <a:effectLst/>
                <a:latin typeface="Helvetica" pitchFamily="50" charset="0"/>
              </a:rPr>
              <a:t>（交流</a:t>
            </a:r>
            <a:r>
              <a:rPr lang="ja-JP" altLang="en-US" sz="4400" b="1" dirty="0">
                <a:solidFill>
                  <a:srgbClr val="333333"/>
                </a:solidFill>
                <a:latin typeface="Helvetica" pitchFamily="50" charset="0"/>
              </a:rPr>
              <a:t>）</a:t>
            </a:r>
            <a:endParaRPr lang="en-US" altLang="ja-JP" sz="4400" b="1" i="0" dirty="0">
              <a:solidFill>
                <a:srgbClr val="333333"/>
              </a:solidFill>
              <a:effectLst/>
              <a:latin typeface="Helvetica" pitchFamily="50" charset="0"/>
            </a:endParaRPr>
          </a:p>
        </p:txBody>
      </p:sp>
      <p:sp>
        <p:nvSpPr>
          <p:cNvPr id="18" name="テキスト ボックス 17">
            <a:extLst>
              <a:ext uri="{FF2B5EF4-FFF2-40B4-BE49-F238E27FC236}">
                <a16:creationId xmlns:a16="http://schemas.microsoft.com/office/drawing/2014/main" id="{2EA40017-93B4-3589-D33A-9D6CE6676A11}"/>
              </a:ext>
            </a:extLst>
          </p:cNvPr>
          <p:cNvSpPr txBox="1"/>
          <p:nvPr/>
        </p:nvSpPr>
        <p:spPr>
          <a:xfrm>
            <a:off x="1358900" y="4445471"/>
            <a:ext cx="7010400" cy="1259063"/>
          </a:xfrm>
          <a:prstGeom prst="rect">
            <a:avLst/>
          </a:prstGeom>
          <a:noFill/>
        </p:spPr>
        <p:txBody>
          <a:bodyPr wrap="square">
            <a:spAutoFit/>
          </a:bodyPr>
          <a:lstStyle/>
          <a:p>
            <a:pPr>
              <a:lnSpc>
                <a:spcPct val="200000"/>
              </a:lnSpc>
            </a:pPr>
            <a:r>
              <a:rPr lang="ja-JP" altLang="en-US" sz="4400" b="1" dirty="0">
                <a:solidFill>
                  <a:srgbClr val="333333"/>
                </a:solidFill>
                <a:latin typeface="Helvetica" pitchFamily="50" charset="0"/>
              </a:rPr>
              <a:t>➡ </a:t>
            </a:r>
            <a:r>
              <a:rPr lang="en-US" altLang="ja-JP" sz="4400" b="1" i="0" dirty="0">
                <a:solidFill>
                  <a:srgbClr val="333333"/>
                </a:solidFill>
                <a:effectLst/>
                <a:latin typeface="Helvetica" pitchFamily="50" charset="0"/>
              </a:rPr>
              <a:t>service</a:t>
            </a:r>
            <a:endParaRPr lang="ja-JP" altLang="en-US" sz="4400" b="0" i="0" dirty="0">
              <a:solidFill>
                <a:srgbClr val="333333"/>
              </a:solidFill>
              <a:effectLst/>
              <a:latin typeface="Helvetica" pitchFamily="50" charset="0"/>
            </a:endParaRPr>
          </a:p>
        </p:txBody>
      </p:sp>
      <p:sp>
        <p:nvSpPr>
          <p:cNvPr id="19" name="テキスト ボックス 18">
            <a:extLst>
              <a:ext uri="{FF2B5EF4-FFF2-40B4-BE49-F238E27FC236}">
                <a16:creationId xmlns:a16="http://schemas.microsoft.com/office/drawing/2014/main" id="{B636BF3E-7988-DD81-C62A-7DB7CABCAF5B}"/>
              </a:ext>
            </a:extLst>
          </p:cNvPr>
          <p:cNvSpPr txBox="1"/>
          <p:nvPr/>
        </p:nvSpPr>
        <p:spPr>
          <a:xfrm>
            <a:off x="738341" y="1387937"/>
            <a:ext cx="607859" cy="4403834"/>
          </a:xfrm>
          <a:prstGeom prst="rect">
            <a:avLst/>
          </a:prstGeom>
          <a:noFill/>
        </p:spPr>
        <p:txBody>
          <a:bodyPr wrap="none" rtlCol="0">
            <a:spAutoFit/>
          </a:bodyPr>
          <a:lstStyle/>
          <a:p>
            <a:pPr>
              <a:lnSpc>
                <a:spcPct val="150000"/>
              </a:lnSpc>
            </a:pPr>
            <a:r>
              <a:rPr kumimoji="1" lang="en-US" altLang="ja-JP" sz="6600" dirty="0">
                <a:latin typeface="美杉ゴシックB" panose="020B0809000000000000" pitchFamily="49" charset="-128"/>
                <a:ea typeface="美杉ゴシックB" panose="020B0809000000000000" pitchFamily="49" charset="-128"/>
              </a:rPr>
              <a:t>S</a:t>
            </a:r>
          </a:p>
          <a:p>
            <a:pPr>
              <a:lnSpc>
                <a:spcPct val="150000"/>
              </a:lnSpc>
            </a:pPr>
            <a:r>
              <a:rPr lang="en-US" altLang="ja-JP" sz="6600" dirty="0">
                <a:latin typeface="美杉ゴシックB" panose="020B0809000000000000" pitchFamily="49" charset="-128"/>
                <a:ea typeface="美杉ゴシックB" panose="020B0809000000000000" pitchFamily="49" charset="-128"/>
              </a:rPr>
              <a:t>N</a:t>
            </a:r>
          </a:p>
          <a:p>
            <a:pPr>
              <a:lnSpc>
                <a:spcPct val="150000"/>
              </a:lnSpc>
            </a:pPr>
            <a:r>
              <a:rPr lang="en-US" altLang="ja-JP" sz="6600" dirty="0">
                <a:latin typeface="美杉ゴシックB" panose="020B0809000000000000" pitchFamily="49" charset="-128"/>
                <a:ea typeface="美杉ゴシックB" panose="020B0809000000000000" pitchFamily="49" charset="-128"/>
              </a:rPr>
              <a:t>S</a:t>
            </a:r>
            <a:endParaRPr kumimoji="1" lang="ja-JP" altLang="en-US" sz="6600" dirty="0">
              <a:latin typeface="美杉ゴシックB" panose="020B0809000000000000" pitchFamily="49" charset="-128"/>
              <a:ea typeface="美杉ゴシックB" panose="020B0809000000000000" pitchFamily="49" charset="-128"/>
            </a:endParaRPr>
          </a:p>
        </p:txBody>
      </p:sp>
    </p:spTree>
    <p:extLst>
      <p:ext uri="{BB962C8B-B14F-4D97-AF65-F5344CB8AC3E}">
        <p14:creationId xmlns:p14="http://schemas.microsoft.com/office/powerpoint/2010/main" val="403802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96EB2-B5E8-7734-33ED-989D424743B4}"/>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D5178C9E-E3F7-06D6-C3ED-269B6CF6CA3E}"/>
              </a:ext>
            </a:extLst>
          </p:cNvPr>
          <p:cNvSpPr>
            <a:spLocks noGrp="1"/>
          </p:cNvSpPr>
          <p:nvPr>
            <p:ph type="title"/>
          </p:nvPr>
        </p:nvSpPr>
        <p:spPr>
          <a:xfrm>
            <a:off x="800100" y="669925"/>
            <a:ext cx="10020300" cy="577267"/>
          </a:xfrm>
        </p:spPr>
        <p:txBody>
          <a:bodyPr>
            <a:normAutofit fontScale="90000"/>
          </a:bodyPr>
          <a:lstStyle/>
          <a:p>
            <a:r>
              <a:rPr lang="en-US" altLang="ja-JP" dirty="0"/>
              <a:t>SNS</a:t>
            </a:r>
            <a:r>
              <a:rPr lang="ja-JP" altLang="en-US" dirty="0"/>
              <a:t>の種類と特長について</a:t>
            </a:r>
            <a:endParaRPr kumimoji="1" lang="ja-JP" altLang="en-US" dirty="0"/>
          </a:p>
        </p:txBody>
      </p:sp>
      <p:sp>
        <p:nvSpPr>
          <p:cNvPr id="10" name="テキスト ボックス 9">
            <a:extLst>
              <a:ext uri="{FF2B5EF4-FFF2-40B4-BE49-F238E27FC236}">
                <a16:creationId xmlns:a16="http://schemas.microsoft.com/office/drawing/2014/main" id="{634065D2-3AE9-6629-7AF4-303DD8239D81}"/>
              </a:ext>
            </a:extLst>
          </p:cNvPr>
          <p:cNvSpPr txBox="1"/>
          <p:nvPr/>
        </p:nvSpPr>
        <p:spPr>
          <a:xfrm>
            <a:off x="901700" y="1247192"/>
            <a:ext cx="7010400" cy="5321713"/>
          </a:xfrm>
          <a:prstGeom prst="rect">
            <a:avLst/>
          </a:prstGeom>
          <a:noFill/>
        </p:spPr>
        <p:txBody>
          <a:bodyPr wrap="square">
            <a:spAutoFit/>
          </a:bodyPr>
          <a:lstStyle/>
          <a:p>
            <a:pPr algn="l">
              <a:lnSpc>
                <a:spcPct val="200000"/>
              </a:lnSpc>
              <a:buFont typeface="Arial" panose="020B0604020202020204" pitchFamily="34" charset="0"/>
              <a:buChar char="•"/>
            </a:pPr>
            <a:r>
              <a:rPr lang="ja-JP" altLang="en-US" sz="4400" b="1" i="0" dirty="0">
                <a:solidFill>
                  <a:srgbClr val="333333"/>
                </a:solidFill>
                <a:effectLst/>
                <a:latin typeface="Helvetica" pitchFamily="50" charset="0"/>
              </a:rPr>
              <a:t>文章</a:t>
            </a:r>
            <a:endParaRPr lang="ja-JP" altLang="en-US" sz="4400" b="0" i="0" dirty="0">
              <a:solidFill>
                <a:srgbClr val="333333"/>
              </a:solidFill>
              <a:effectLst/>
              <a:latin typeface="Helvetica" pitchFamily="50" charset="0"/>
            </a:endParaRPr>
          </a:p>
          <a:p>
            <a:pPr algn="l">
              <a:lnSpc>
                <a:spcPct val="200000"/>
              </a:lnSpc>
              <a:buFont typeface="Arial" panose="020B0604020202020204" pitchFamily="34" charset="0"/>
              <a:buChar char="•"/>
            </a:pPr>
            <a:r>
              <a:rPr lang="ja-JP" altLang="en-US" sz="4400" b="1" i="0" dirty="0">
                <a:solidFill>
                  <a:srgbClr val="333333"/>
                </a:solidFill>
                <a:effectLst/>
                <a:latin typeface="Helvetica" pitchFamily="50" charset="0"/>
              </a:rPr>
              <a:t>画像</a:t>
            </a:r>
            <a:endParaRPr lang="en-US" altLang="ja-JP" sz="4400" b="1" i="0" dirty="0">
              <a:solidFill>
                <a:srgbClr val="333333"/>
              </a:solidFill>
              <a:effectLst/>
              <a:latin typeface="Helvetica" pitchFamily="50" charset="0"/>
            </a:endParaRPr>
          </a:p>
          <a:p>
            <a:pPr algn="l">
              <a:lnSpc>
                <a:spcPct val="200000"/>
              </a:lnSpc>
              <a:buFont typeface="Arial" panose="020B0604020202020204" pitchFamily="34" charset="0"/>
              <a:buChar char="•"/>
            </a:pPr>
            <a:r>
              <a:rPr lang="ja-JP" altLang="en-US" sz="4400" b="1" i="0" dirty="0">
                <a:solidFill>
                  <a:srgbClr val="333333"/>
                </a:solidFill>
                <a:effectLst/>
                <a:latin typeface="Helvetica" pitchFamily="50" charset="0"/>
              </a:rPr>
              <a:t>動画</a:t>
            </a:r>
            <a:endParaRPr lang="ja-JP" altLang="en-US" sz="4400" b="0" i="0" dirty="0">
              <a:solidFill>
                <a:srgbClr val="333333"/>
              </a:solidFill>
              <a:effectLst/>
              <a:latin typeface="Helvetica" pitchFamily="50" charset="0"/>
            </a:endParaRPr>
          </a:p>
          <a:p>
            <a:pPr algn="l">
              <a:lnSpc>
                <a:spcPct val="200000"/>
              </a:lnSpc>
              <a:buFont typeface="Arial" panose="020B0604020202020204" pitchFamily="34" charset="0"/>
              <a:buChar char="•"/>
            </a:pPr>
            <a:r>
              <a:rPr lang="ja-JP" altLang="en-US" sz="4400" b="1" i="0" dirty="0">
                <a:solidFill>
                  <a:srgbClr val="333333"/>
                </a:solidFill>
                <a:effectLst/>
                <a:latin typeface="Helvetica" pitchFamily="50" charset="0"/>
              </a:rPr>
              <a:t>音声</a:t>
            </a:r>
            <a:endParaRPr lang="ja-JP" altLang="en-US" sz="4400" b="0" i="0" dirty="0">
              <a:solidFill>
                <a:srgbClr val="333333"/>
              </a:solidFill>
              <a:effectLst/>
              <a:latin typeface="Helvetica" pitchFamily="50" charset="0"/>
            </a:endParaRPr>
          </a:p>
        </p:txBody>
      </p:sp>
      <p:pic>
        <p:nvPicPr>
          <p:cNvPr id="2052" name="Picture 4">
            <a:extLst>
              <a:ext uri="{FF2B5EF4-FFF2-40B4-BE49-F238E27FC236}">
                <a16:creationId xmlns:a16="http://schemas.microsoft.com/office/drawing/2014/main" id="{E7387226-0CC4-AE85-8504-EF8435A09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1247192"/>
            <a:ext cx="4779010" cy="1682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tagramのロゴをダウンロードする方法を解説！フォントのダウンロード方法についても解説 - マーケラボ">
            <a:extLst>
              <a:ext uri="{FF2B5EF4-FFF2-40B4-BE49-F238E27FC236}">
                <a16:creationId xmlns:a16="http://schemas.microsoft.com/office/drawing/2014/main" id="{22274C25-E5D9-4829-113C-751880E7F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725" y="2804973"/>
            <a:ext cx="1875489" cy="12480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動画投稿型SNS">
            <a:extLst>
              <a:ext uri="{FF2B5EF4-FFF2-40B4-BE49-F238E27FC236}">
                <a16:creationId xmlns:a16="http://schemas.microsoft.com/office/drawing/2014/main" id="{53AF94C7-9C9F-8F23-93EB-F8D8362FB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26" y="3928059"/>
            <a:ext cx="4779010" cy="16827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73530432-7F92-E0A8-CFC2-D0380DB212A1}"/>
              </a:ext>
            </a:extLst>
          </p:cNvPr>
          <p:cNvGrpSpPr/>
          <p:nvPr/>
        </p:nvGrpSpPr>
        <p:grpSpPr>
          <a:xfrm>
            <a:off x="2900688" y="5570980"/>
            <a:ext cx="3866824" cy="1071562"/>
            <a:chOff x="2900688" y="5570980"/>
            <a:chExt cx="3866824" cy="1071562"/>
          </a:xfrm>
        </p:grpSpPr>
        <p:pic>
          <p:nvPicPr>
            <p:cNvPr id="2060" name="Picture 12" descr="クラブハウス ザ・音声SNSアプリ - Google Play のアプリ">
              <a:extLst>
                <a:ext uri="{FF2B5EF4-FFF2-40B4-BE49-F238E27FC236}">
                  <a16:creationId xmlns:a16="http://schemas.microsoft.com/office/drawing/2014/main" id="{58176CB4-F5BD-AE96-439F-184574E446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0688" y="557098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Voicy - ボイスドラマやトークが聴ける音声アプリ - Google Play のアプリ">
              <a:extLst>
                <a:ext uri="{FF2B5EF4-FFF2-40B4-BE49-F238E27FC236}">
                  <a16:creationId xmlns:a16="http://schemas.microsoft.com/office/drawing/2014/main" id="{E72E49DD-9EF9-A80D-63C4-351CC7547F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2449" y="5570980"/>
              <a:ext cx="997925" cy="9979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poon(スプーン) : 音声コンテンツライブ配信アプリ - Google Play のアプリ">
              <a:extLst>
                <a:ext uri="{FF2B5EF4-FFF2-40B4-BE49-F238E27FC236}">
                  <a16:creationId xmlns:a16="http://schemas.microsoft.com/office/drawing/2014/main" id="{1E4C0E33-E4DA-4E53-25B9-69F00DF36B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0250" y="5610808"/>
              <a:ext cx="957262" cy="9572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012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13E52-8467-E822-DFFF-17B5B887139A}"/>
            </a:ext>
          </a:extLst>
        </p:cNvPr>
        <p:cNvGrpSpPr/>
        <p:nvPr/>
      </p:nvGrpSpPr>
      <p:grpSpPr>
        <a:xfrm>
          <a:off x="0" y="0"/>
          <a:ext cx="0" cy="0"/>
          <a:chOff x="0" y="0"/>
          <a:chExt cx="0" cy="0"/>
        </a:xfrm>
      </p:grpSpPr>
      <p:pic>
        <p:nvPicPr>
          <p:cNvPr id="2050" name="Picture 2" descr="【2024年10月版】人気SNSのユーザー数まとめ｜X（Twitter）、Instagram、LINE、TikTokなど">
            <a:extLst>
              <a:ext uri="{FF2B5EF4-FFF2-40B4-BE49-F238E27FC236}">
                <a16:creationId xmlns:a16="http://schemas.microsoft.com/office/drawing/2014/main" id="{96C14466-7A54-83E3-3B53-02E72FEF0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92" y="1034033"/>
            <a:ext cx="10739465" cy="5628023"/>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 角を丸くする 3">
            <a:extLst>
              <a:ext uri="{FF2B5EF4-FFF2-40B4-BE49-F238E27FC236}">
                <a16:creationId xmlns:a16="http://schemas.microsoft.com/office/drawing/2014/main" id="{4B12BDB6-C50B-3767-3BA2-E96DC4CAD4B7}"/>
              </a:ext>
            </a:extLst>
          </p:cNvPr>
          <p:cNvSpPr/>
          <p:nvPr/>
        </p:nvSpPr>
        <p:spPr>
          <a:xfrm>
            <a:off x="1081953" y="2610236"/>
            <a:ext cx="9799942" cy="596951"/>
          </a:xfrm>
          <a:prstGeom prst="roundRect">
            <a:avLst>
              <a:gd name="adj" fmla="val 8334"/>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A4F35640-9589-0271-74FC-0F58B5B1FD2C}"/>
              </a:ext>
            </a:extLst>
          </p:cNvPr>
          <p:cNvSpPr/>
          <p:nvPr/>
        </p:nvSpPr>
        <p:spPr>
          <a:xfrm>
            <a:off x="1081953" y="5421033"/>
            <a:ext cx="9799942" cy="596951"/>
          </a:xfrm>
          <a:prstGeom prst="roundRect">
            <a:avLst>
              <a:gd name="adj" fmla="val 8334"/>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AA22922B-E8ED-94C4-D094-D921059FE912}"/>
              </a:ext>
            </a:extLst>
          </p:cNvPr>
          <p:cNvSpPr>
            <a:spLocks noGrp="1"/>
          </p:cNvSpPr>
          <p:nvPr>
            <p:ph type="title"/>
          </p:nvPr>
        </p:nvSpPr>
        <p:spPr>
          <a:xfrm>
            <a:off x="838200" y="365125"/>
            <a:ext cx="6075784" cy="577267"/>
          </a:xfrm>
        </p:spPr>
        <p:txBody>
          <a:bodyPr>
            <a:normAutofit fontScale="90000"/>
          </a:bodyPr>
          <a:lstStyle/>
          <a:p>
            <a:r>
              <a:rPr kumimoji="1" lang="en-US" altLang="ja-JP" dirty="0"/>
              <a:t>2024</a:t>
            </a:r>
            <a:r>
              <a:rPr kumimoji="1" lang="ja-JP" altLang="en-US" dirty="0"/>
              <a:t>年</a:t>
            </a:r>
            <a:r>
              <a:rPr kumimoji="1" lang="en-US" altLang="ja-JP" dirty="0"/>
              <a:t>SNS</a:t>
            </a:r>
            <a:r>
              <a:rPr lang="ja-JP" altLang="en-US" dirty="0"/>
              <a:t>ユーザ動向</a:t>
            </a:r>
            <a:endParaRPr kumimoji="1" lang="ja-JP" altLang="en-US" dirty="0"/>
          </a:p>
        </p:txBody>
      </p:sp>
    </p:spTree>
    <p:extLst>
      <p:ext uri="{BB962C8B-B14F-4D97-AF65-F5344CB8AC3E}">
        <p14:creationId xmlns:p14="http://schemas.microsoft.com/office/powerpoint/2010/main" val="229867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08E31-B29A-6CCE-526F-3D99B41C2915}"/>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0F3642DF-FF9E-403F-66B3-2D764E708CBA}"/>
              </a:ext>
            </a:extLst>
          </p:cNvPr>
          <p:cNvSpPr>
            <a:spLocks noGrp="1"/>
          </p:cNvSpPr>
          <p:nvPr>
            <p:ph type="title"/>
          </p:nvPr>
        </p:nvSpPr>
        <p:spPr>
          <a:xfrm>
            <a:off x="838200" y="365125"/>
            <a:ext cx="6075784" cy="577267"/>
          </a:xfrm>
        </p:spPr>
        <p:txBody>
          <a:bodyPr>
            <a:normAutofit fontScale="90000"/>
          </a:bodyPr>
          <a:lstStyle/>
          <a:p>
            <a:r>
              <a:rPr kumimoji="1" lang="en-US" altLang="ja-JP" dirty="0"/>
              <a:t>2024</a:t>
            </a:r>
            <a:r>
              <a:rPr kumimoji="1" lang="ja-JP" altLang="en-US" dirty="0"/>
              <a:t>年</a:t>
            </a:r>
            <a:r>
              <a:rPr kumimoji="1" lang="en-US" altLang="ja-JP" dirty="0"/>
              <a:t>SNS</a:t>
            </a:r>
            <a:r>
              <a:rPr lang="ja-JP" altLang="en-US" dirty="0"/>
              <a:t>ユーザ動向</a:t>
            </a:r>
            <a:endParaRPr kumimoji="1" lang="ja-JP" altLang="en-US" dirty="0"/>
          </a:p>
        </p:txBody>
      </p:sp>
      <p:pic>
        <p:nvPicPr>
          <p:cNvPr id="3076" name="Picture 4" descr="202408_snsusers-youtube">
            <a:extLst>
              <a:ext uri="{FF2B5EF4-FFF2-40B4-BE49-F238E27FC236}">
                <a16:creationId xmlns:a16="http://schemas.microsoft.com/office/drawing/2014/main" id="{D87D4C7E-5541-40B3-F765-9B4FD6F9B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11350"/>
            <a:ext cx="752475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acebook 国内の年代別利用率（2023年）">
            <a:extLst>
              <a:ext uri="{FF2B5EF4-FFF2-40B4-BE49-F238E27FC236}">
                <a16:creationId xmlns:a16="http://schemas.microsoft.com/office/drawing/2014/main" id="{A08C44C8-644F-4F2D-F2D9-54BE58A0C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11350"/>
            <a:ext cx="752475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84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E49F1-2E00-AD4D-09D2-A5335C61729B}"/>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C2545512-E3BC-8B52-9FB9-EC5B675A637D}"/>
              </a:ext>
            </a:extLst>
          </p:cNvPr>
          <p:cNvSpPr>
            <a:spLocks noGrp="1"/>
          </p:cNvSpPr>
          <p:nvPr>
            <p:ph type="title"/>
          </p:nvPr>
        </p:nvSpPr>
        <p:spPr>
          <a:xfrm>
            <a:off x="838200" y="365125"/>
            <a:ext cx="6075784" cy="577267"/>
          </a:xfrm>
        </p:spPr>
        <p:txBody>
          <a:bodyPr>
            <a:normAutofit fontScale="90000"/>
          </a:bodyPr>
          <a:lstStyle/>
          <a:p>
            <a:r>
              <a:rPr kumimoji="1" lang="en-US" altLang="ja-JP" dirty="0"/>
              <a:t>SNS</a:t>
            </a:r>
            <a:r>
              <a:rPr kumimoji="1" lang="ja-JP" altLang="en-US" dirty="0"/>
              <a:t>を始める前に</a:t>
            </a:r>
          </a:p>
        </p:txBody>
      </p:sp>
      <p:pic>
        <p:nvPicPr>
          <p:cNvPr id="8" name="図 7">
            <a:extLst>
              <a:ext uri="{FF2B5EF4-FFF2-40B4-BE49-F238E27FC236}">
                <a16:creationId xmlns:a16="http://schemas.microsoft.com/office/drawing/2014/main" id="{3ACF1BC0-FAC0-C095-97F2-0E1A26801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98296" y="1474787"/>
            <a:ext cx="2094928" cy="7814673"/>
          </a:xfrm>
          <a:prstGeom prst="rect">
            <a:avLst/>
          </a:prstGeom>
        </p:spPr>
      </p:pic>
      <p:pic>
        <p:nvPicPr>
          <p:cNvPr id="12" name="図 11">
            <a:extLst>
              <a:ext uri="{FF2B5EF4-FFF2-40B4-BE49-F238E27FC236}">
                <a16:creationId xmlns:a16="http://schemas.microsoft.com/office/drawing/2014/main" id="{EA16BFF2-7B64-9E22-AD83-ED3384BAC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9099" y="1200150"/>
            <a:ext cx="2238375" cy="4457700"/>
          </a:xfrm>
          <a:prstGeom prst="rect">
            <a:avLst/>
          </a:prstGeom>
        </p:spPr>
      </p:pic>
      <p:sp>
        <p:nvSpPr>
          <p:cNvPr id="13" name="テキスト ボックス 12">
            <a:extLst>
              <a:ext uri="{FF2B5EF4-FFF2-40B4-BE49-F238E27FC236}">
                <a16:creationId xmlns:a16="http://schemas.microsoft.com/office/drawing/2014/main" id="{461DB35E-EEB4-C871-BD2D-7C7764BA3443}"/>
              </a:ext>
            </a:extLst>
          </p:cNvPr>
          <p:cNvSpPr txBox="1"/>
          <p:nvPr/>
        </p:nvSpPr>
        <p:spPr>
          <a:xfrm rot="20714102">
            <a:off x="1663598" y="3174504"/>
            <a:ext cx="9485609" cy="1015663"/>
          </a:xfrm>
          <a:prstGeom prst="rect">
            <a:avLst/>
          </a:prstGeom>
          <a:noFill/>
        </p:spPr>
        <p:txBody>
          <a:bodyPr wrap="square" rtlCol="0">
            <a:spAutoFit/>
          </a:bodyPr>
          <a:lstStyle/>
          <a:p>
            <a:r>
              <a:rPr kumimoji="1" lang="ja-JP" altLang="en-US" sz="6000" dirty="0">
                <a:highlight>
                  <a:srgbClr val="FFFF00"/>
                </a:highlight>
              </a:rPr>
              <a:t>人物像イメージを明確に！</a:t>
            </a:r>
          </a:p>
        </p:txBody>
      </p:sp>
    </p:spTree>
    <p:extLst>
      <p:ext uri="{BB962C8B-B14F-4D97-AF65-F5344CB8AC3E}">
        <p14:creationId xmlns:p14="http://schemas.microsoft.com/office/powerpoint/2010/main" val="31140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97512-DBD2-BE64-A537-9D44AE61D7FA}"/>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5CCFA382-98CC-C2EE-B74B-1A2E9FF16A1E}"/>
              </a:ext>
            </a:extLst>
          </p:cNvPr>
          <p:cNvSpPr>
            <a:spLocks noGrp="1"/>
          </p:cNvSpPr>
          <p:nvPr>
            <p:ph type="title"/>
          </p:nvPr>
        </p:nvSpPr>
        <p:spPr>
          <a:xfrm>
            <a:off x="838200" y="365125"/>
            <a:ext cx="6075784" cy="577267"/>
          </a:xfrm>
        </p:spPr>
        <p:txBody>
          <a:bodyPr>
            <a:normAutofit fontScale="90000"/>
          </a:bodyPr>
          <a:lstStyle/>
          <a:p>
            <a:r>
              <a:rPr kumimoji="1" lang="en-US" altLang="ja-JP" dirty="0"/>
              <a:t>SNS</a:t>
            </a:r>
            <a:r>
              <a:rPr kumimoji="1" lang="ja-JP" altLang="en-US" dirty="0"/>
              <a:t>を始める前に</a:t>
            </a:r>
          </a:p>
        </p:txBody>
      </p:sp>
      <p:pic>
        <p:nvPicPr>
          <p:cNvPr id="8" name="図 7">
            <a:extLst>
              <a:ext uri="{FF2B5EF4-FFF2-40B4-BE49-F238E27FC236}">
                <a16:creationId xmlns:a16="http://schemas.microsoft.com/office/drawing/2014/main" id="{36964126-DFED-BE15-BADA-F05BB0C92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6796" y="1550987"/>
            <a:ext cx="2094928" cy="7814673"/>
          </a:xfrm>
          <a:prstGeom prst="rect">
            <a:avLst/>
          </a:prstGeom>
        </p:spPr>
      </p:pic>
      <p:sp>
        <p:nvSpPr>
          <p:cNvPr id="2" name="テキスト ボックス 1">
            <a:extLst>
              <a:ext uri="{FF2B5EF4-FFF2-40B4-BE49-F238E27FC236}">
                <a16:creationId xmlns:a16="http://schemas.microsoft.com/office/drawing/2014/main" id="{2570ED1B-3EDC-FC82-3DAB-371EDF5A8AFB}"/>
              </a:ext>
            </a:extLst>
          </p:cNvPr>
          <p:cNvSpPr txBox="1"/>
          <p:nvPr/>
        </p:nvSpPr>
        <p:spPr>
          <a:xfrm>
            <a:off x="3492500" y="1727200"/>
            <a:ext cx="7366119" cy="4247317"/>
          </a:xfrm>
          <a:prstGeom prst="rect">
            <a:avLst/>
          </a:prstGeom>
          <a:noFill/>
        </p:spPr>
        <p:txBody>
          <a:bodyPr wrap="none" rtlCol="0">
            <a:spAutoFit/>
          </a:bodyPr>
          <a:lstStyle/>
          <a:p>
            <a:pPr>
              <a:lnSpc>
                <a:spcPct val="150000"/>
              </a:lnSpc>
            </a:pPr>
            <a:r>
              <a:rPr kumimoji="1" lang="ja-JP" altLang="en-US" sz="2800" dirty="0">
                <a:latin typeface="美杉ゴシックB" panose="020B0809000000000000" pitchFamily="49" charset="-128"/>
                <a:ea typeface="美杉ゴシックB" panose="020B0809000000000000" pitchFamily="49" charset="-128"/>
              </a:rPr>
              <a:t>女性　</a:t>
            </a:r>
            <a:r>
              <a:rPr kumimoji="1" lang="en-US" altLang="ja-JP" sz="2800" dirty="0">
                <a:latin typeface="美杉ゴシックB" panose="020B0809000000000000" pitchFamily="49" charset="-128"/>
                <a:ea typeface="美杉ゴシックB" panose="020B0809000000000000" pitchFamily="49" charset="-128"/>
              </a:rPr>
              <a:t>48</a:t>
            </a:r>
            <a:r>
              <a:rPr kumimoji="1" lang="ja-JP" altLang="en-US" sz="2800" dirty="0">
                <a:latin typeface="美杉ゴシックB" panose="020B0809000000000000" pitchFamily="49" charset="-128"/>
                <a:ea typeface="美杉ゴシックB" panose="020B0809000000000000" pitchFamily="49" charset="-128"/>
              </a:rPr>
              <a:t>歳</a:t>
            </a:r>
            <a:endParaRPr kumimoji="1" lang="en-US" altLang="ja-JP" sz="2800" dirty="0">
              <a:latin typeface="美杉ゴシックB" panose="020B0809000000000000" pitchFamily="49" charset="-128"/>
              <a:ea typeface="美杉ゴシックB" panose="020B0809000000000000" pitchFamily="49" charset="-128"/>
            </a:endParaRPr>
          </a:p>
          <a:p>
            <a:pPr>
              <a:lnSpc>
                <a:spcPct val="150000"/>
              </a:lnSpc>
            </a:pPr>
            <a:r>
              <a:rPr kumimoji="1" lang="ja-JP" altLang="en-US" sz="2800" dirty="0">
                <a:latin typeface="美杉ゴシックB" panose="020B0809000000000000" pitchFamily="49" charset="-128"/>
                <a:ea typeface="美杉ゴシックB" panose="020B0809000000000000" pitchFamily="49" charset="-128"/>
              </a:rPr>
              <a:t>夫</a:t>
            </a:r>
            <a:r>
              <a:rPr kumimoji="1" lang="en-US" altLang="ja-JP" sz="2800" dirty="0">
                <a:latin typeface="美杉ゴシックB" panose="020B0809000000000000" pitchFamily="49" charset="-128"/>
                <a:ea typeface="美杉ゴシックB" panose="020B0809000000000000" pitchFamily="49" charset="-128"/>
              </a:rPr>
              <a:t>50</a:t>
            </a:r>
            <a:r>
              <a:rPr kumimoji="1" lang="ja-JP" altLang="en-US" sz="2800" dirty="0">
                <a:latin typeface="美杉ゴシックB" panose="020B0809000000000000" pitchFamily="49" charset="-128"/>
                <a:ea typeface="美杉ゴシックB" panose="020B0809000000000000" pitchFamily="49" charset="-128"/>
              </a:rPr>
              <a:t>歳、息子</a:t>
            </a:r>
            <a:r>
              <a:rPr kumimoji="1" lang="en-US" altLang="ja-JP" sz="2800" dirty="0">
                <a:latin typeface="美杉ゴシックB" panose="020B0809000000000000" pitchFamily="49" charset="-128"/>
                <a:ea typeface="美杉ゴシックB" panose="020B0809000000000000" pitchFamily="49" charset="-128"/>
              </a:rPr>
              <a:t>2</a:t>
            </a:r>
            <a:r>
              <a:rPr kumimoji="1" lang="ja-JP" altLang="en-US" sz="2800" dirty="0">
                <a:latin typeface="美杉ゴシックB" panose="020B0809000000000000" pitchFamily="49" charset="-128"/>
                <a:ea typeface="美杉ゴシックB" panose="020B0809000000000000" pitchFamily="49" charset="-128"/>
              </a:rPr>
              <a:t>人大学生と高校生</a:t>
            </a:r>
            <a:endParaRPr kumimoji="1" lang="en-US" altLang="ja-JP" sz="2800" dirty="0">
              <a:latin typeface="美杉ゴシックB" panose="020B0809000000000000" pitchFamily="49" charset="-128"/>
              <a:ea typeface="美杉ゴシックB" panose="020B0809000000000000" pitchFamily="49" charset="-128"/>
            </a:endParaRPr>
          </a:p>
          <a:p>
            <a:pPr>
              <a:lnSpc>
                <a:spcPct val="150000"/>
              </a:lnSpc>
            </a:pPr>
            <a:r>
              <a:rPr kumimoji="1" lang="ja-JP" altLang="en-US" sz="2800" dirty="0">
                <a:latin typeface="美杉ゴシックB" panose="020B0809000000000000" pitchFamily="49" charset="-128"/>
                <a:ea typeface="美杉ゴシックB" panose="020B0809000000000000" pitchFamily="49" charset="-128"/>
              </a:rPr>
              <a:t>夫の経営する電気工事会社の専務として勤務</a:t>
            </a:r>
            <a:endParaRPr kumimoji="1" lang="en-US" altLang="ja-JP" sz="2800" dirty="0">
              <a:latin typeface="美杉ゴシックB" panose="020B0809000000000000" pitchFamily="49" charset="-128"/>
              <a:ea typeface="美杉ゴシックB" panose="020B0809000000000000" pitchFamily="49" charset="-128"/>
            </a:endParaRPr>
          </a:p>
          <a:p>
            <a:pPr>
              <a:lnSpc>
                <a:spcPct val="150000"/>
              </a:lnSpc>
            </a:pPr>
            <a:r>
              <a:rPr kumimoji="1" lang="ja-JP" altLang="en-US" sz="2800" dirty="0">
                <a:latin typeface="美杉ゴシックB" panose="020B0809000000000000" pitchFamily="49" charset="-128"/>
                <a:ea typeface="美杉ゴシックB" panose="020B0809000000000000" pitchFamily="49" charset="-128"/>
              </a:rPr>
              <a:t>趣味はゴルフ</a:t>
            </a:r>
            <a:endParaRPr kumimoji="1" lang="en-US" altLang="ja-JP" sz="2800" dirty="0">
              <a:latin typeface="美杉ゴシックB" panose="020B0809000000000000" pitchFamily="49" charset="-128"/>
              <a:ea typeface="美杉ゴシックB" panose="020B0809000000000000" pitchFamily="49" charset="-128"/>
            </a:endParaRPr>
          </a:p>
          <a:p>
            <a:pPr>
              <a:lnSpc>
                <a:spcPct val="150000"/>
              </a:lnSpc>
            </a:pPr>
            <a:r>
              <a:rPr kumimoji="1" lang="en-US" altLang="ja-JP" sz="2800" dirty="0">
                <a:latin typeface="美杉ゴシックB" panose="020B0809000000000000" pitchFamily="49" charset="-128"/>
                <a:ea typeface="美杉ゴシックB" panose="020B0809000000000000" pitchFamily="49" charset="-128"/>
              </a:rPr>
              <a:t>PTA</a:t>
            </a:r>
            <a:r>
              <a:rPr kumimoji="1" lang="ja-JP" altLang="en-US" sz="2800" dirty="0">
                <a:latin typeface="美杉ゴシックB" panose="020B0809000000000000" pitchFamily="49" charset="-128"/>
                <a:ea typeface="美杉ゴシックB" panose="020B0809000000000000" pitchFamily="49" charset="-128"/>
              </a:rPr>
              <a:t>の会長をしていたこともある</a:t>
            </a:r>
            <a:endParaRPr kumimoji="1" lang="en-US" altLang="ja-JP" sz="2800" dirty="0">
              <a:latin typeface="美杉ゴシックB" panose="020B0809000000000000" pitchFamily="49" charset="-128"/>
              <a:ea typeface="美杉ゴシックB" panose="020B0809000000000000" pitchFamily="49" charset="-128"/>
            </a:endParaRPr>
          </a:p>
          <a:p>
            <a:pPr>
              <a:lnSpc>
                <a:spcPct val="150000"/>
              </a:lnSpc>
            </a:pPr>
            <a:r>
              <a:rPr lang="ja-JP" altLang="en-US" sz="2800" dirty="0">
                <a:latin typeface="美杉ゴシックB" panose="020B0809000000000000" pitchFamily="49" charset="-128"/>
                <a:ea typeface="美杉ゴシックB" panose="020B0809000000000000" pitchFamily="49" charset="-128"/>
              </a:rPr>
              <a:t>面倒見がイイ人</a:t>
            </a:r>
            <a:endParaRPr kumimoji="1" lang="en-US" altLang="ja-JP" sz="2800" dirty="0">
              <a:latin typeface="美杉ゴシックB" panose="020B0809000000000000" pitchFamily="49" charset="-128"/>
              <a:ea typeface="美杉ゴシックB" panose="020B0809000000000000" pitchFamily="49" charset="-128"/>
            </a:endParaRPr>
          </a:p>
          <a:p>
            <a:endParaRPr kumimoji="1" lang="ja-JP" altLang="en-US" dirty="0"/>
          </a:p>
        </p:txBody>
      </p:sp>
    </p:spTree>
    <p:extLst>
      <p:ext uri="{BB962C8B-B14F-4D97-AF65-F5344CB8AC3E}">
        <p14:creationId xmlns:p14="http://schemas.microsoft.com/office/powerpoint/2010/main" val="308740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893F8-DBAA-A163-211E-8CCC7C1384EC}"/>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1D2083F9-7837-B941-B0FD-662EACB9C63D}"/>
              </a:ext>
            </a:extLst>
          </p:cNvPr>
          <p:cNvSpPr>
            <a:spLocks noGrp="1"/>
          </p:cNvSpPr>
          <p:nvPr>
            <p:ph type="title"/>
          </p:nvPr>
        </p:nvSpPr>
        <p:spPr>
          <a:xfrm>
            <a:off x="838200" y="365125"/>
            <a:ext cx="6075784" cy="577267"/>
          </a:xfrm>
        </p:spPr>
        <p:txBody>
          <a:bodyPr>
            <a:normAutofit fontScale="90000"/>
          </a:bodyPr>
          <a:lstStyle/>
          <a:p>
            <a:r>
              <a:rPr kumimoji="1" lang="en-US" altLang="ja-JP" dirty="0"/>
              <a:t>SNS</a:t>
            </a:r>
            <a:r>
              <a:rPr kumimoji="1" lang="ja-JP" altLang="en-US" dirty="0"/>
              <a:t>を始める前に</a:t>
            </a:r>
          </a:p>
        </p:txBody>
      </p:sp>
      <p:pic>
        <p:nvPicPr>
          <p:cNvPr id="8" name="図 7">
            <a:extLst>
              <a:ext uri="{FF2B5EF4-FFF2-40B4-BE49-F238E27FC236}">
                <a16:creationId xmlns:a16="http://schemas.microsoft.com/office/drawing/2014/main" id="{B23D9846-F44B-20B0-4DE1-61C1A6837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6796" y="1550987"/>
            <a:ext cx="2094928" cy="7814673"/>
          </a:xfrm>
          <a:prstGeom prst="rect">
            <a:avLst/>
          </a:prstGeom>
        </p:spPr>
      </p:pic>
      <p:sp>
        <p:nvSpPr>
          <p:cNvPr id="2" name="テキスト ボックス 1">
            <a:extLst>
              <a:ext uri="{FF2B5EF4-FFF2-40B4-BE49-F238E27FC236}">
                <a16:creationId xmlns:a16="http://schemas.microsoft.com/office/drawing/2014/main" id="{D35D440C-2067-3460-8E35-779F9530EEC1}"/>
              </a:ext>
            </a:extLst>
          </p:cNvPr>
          <p:cNvSpPr txBox="1"/>
          <p:nvPr/>
        </p:nvSpPr>
        <p:spPr>
          <a:xfrm>
            <a:off x="3492500" y="1066800"/>
            <a:ext cx="7370929" cy="5262979"/>
          </a:xfrm>
          <a:prstGeom prst="rect">
            <a:avLst/>
          </a:prstGeom>
          <a:noFill/>
        </p:spPr>
        <p:txBody>
          <a:bodyPr wrap="none" rtlCol="0">
            <a:spAutoFit/>
          </a:bodyPr>
          <a:lstStyle/>
          <a:p>
            <a:pPr algn="l" fontAlgn="base">
              <a:buFont typeface="Arial" panose="020B0604020202020204" pitchFamily="34" charset="0"/>
              <a:buChar char="•"/>
            </a:pPr>
            <a:r>
              <a:rPr lang="ja-JP" altLang="en-US" sz="2400" b="0" i="0" dirty="0">
                <a:solidFill>
                  <a:srgbClr val="525C5F"/>
                </a:solidFill>
                <a:effectLst/>
                <a:latin typeface="Helvetica Neue"/>
              </a:rPr>
              <a:t>年齢</a:t>
            </a:r>
          </a:p>
          <a:p>
            <a:pPr algn="l" fontAlgn="base">
              <a:buFont typeface="Arial" panose="020B0604020202020204" pitchFamily="34" charset="0"/>
              <a:buChar char="•"/>
            </a:pPr>
            <a:r>
              <a:rPr lang="ja-JP" altLang="en-US" sz="2400" b="0" i="0" dirty="0">
                <a:solidFill>
                  <a:srgbClr val="525C5F"/>
                </a:solidFill>
                <a:effectLst/>
                <a:latin typeface="Helvetica Neue"/>
              </a:rPr>
              <a:t>性別</a:t>
            </a:r>
          </a:p>
          <a:p>
            <a:pPr algn="l" fontAlgn="base">
              <a:buFont typeface="Arial" panose="020B0604020202020204" pitchFamily="34" charset="0"/>
              <a:buChar char="•"/>
            </a:pPr>
            <a:r>
              <a:rPr lang="ja-JP" altLang="en-US" sz="2400" b="0" i="0" dirty="0">
                <a:solidFill>
                  <a:srgbClr val="525C5F"/>
                </a:solidFill>
                <a:effectLst/>
                <a:latin typeface="Helvetica Neue"/>
              </a:rPr>
              <a:t>居住地域</a:t>
            </a:r>
          </a:p>
          <a:p>
            <a:pPr algn="l" fontAlgn="base">
              <a:buFont typeface="Arial" panose="020B0604020202020204" pitchFamily="34" charset="0"/>
              <a:buChar char="•"/>
            </a:pPr>
            <a:r>
              <a:rPr lang="ja-JP" altLang="en-US" sz="2400" b="0" i="0" dirty="0">
                <a:solidFill>
                  <a:srgbClr val="525C5F"/>
                </a:solidFill>
                <a:effectLst/>
                <a:latin typeface="Helvetica Neue"/>
              </a:rPr>
              <a:t>住居情報（持ち家、実家、賃貸など）</a:t>
            </a:r>
          </a:p>
          <a:p>
            <a:pPr algn="l" fontAlgn="base">
              <a:buFont typeface="Arial" panose="020B0604020202020204" pitchFamily="34" charset="0"/>
              <a:buChar char="•"/>
            </a:pPr>
            <a:r>
              <a:rPr lang="ja-JP" altLang="en-US" sz="2400" b="0" i="0" dirty="0">
                <a:solidFill>
                  <a:srgbClr val="525C5F"/>
                </a:solidFill>
                <a:effectLst/>
                <a:latin typeface="Helvetica Neue"/>
              </a:rPr>
              <a:t>最終学歴</a:t>
            </a:r>
          </a:p>
          <a:p>
            <a:pPr algn="l" fontAlgn="base">
              <a:buFont typeface="Arial" panose="020B0604020202020204" pitchFamily="34" charset="0"/>
              <a:buChar char="•"/>
            </a:pPr>
            <a:r>
              <a:rPr lang="ja-JP" altLang="en-US" sz="2400" b="0" i="0" dirty="0">
                <a:solidFill>
                  <a:srgbClr val="525C5F"/>
                </a:solidFill>
                <a:effectLst/>
                <a:latin typeface="Helvetica Neue"/>
              </a:rPr>
              <a:t>職業</a:t>
            </a:r>
          </a:p>
          <a:p>
            <a:pPr algn="l" fontAlgn="base">
              <a:buFont typeface="Arial" panose="020B0604020202020204" pitchFamily="34" charset="0"/>
              <a:buChar char="•"/>
            </a:pPr>
            <a:r>
              <a:rPr lang="ja-JP" altLang="en-US" sz="2400" b="0" i="0" dirty="0">
                <a:solidFill>
                  <a:srgbClr val="525C5F"/>
                </a:solidFill>
                <a:effectLst/>
                <a:latin typeface="Helvetica Neue"/>
              </a:rPr>
              <a:t>年収</a:t>
            </a:r>
          </a:p>
          <a:p>
            <a:pPr algn="l" fontAlgn="base">
              <a:buFont typeface="Arial" panose="020B0604020202020204" pitchFamily="34" charset="0"/>
              <a:buChar char="•"/>
            </a:pPr>
            <a:r>
              <a:rPr lang="ja-JP" altLang="en-US" sz="2400" b="0" i="0" dirty="0">
                <a:solidFill>
                  <a:srgbClr val="525C5F"/>
                </a:solidFill>
                <a:effectLst/>
                <a:latin typeface="Helvetica Neue"/>
              </a:rPr>
              <a:t>家族構成</a:t>
            </a:r>
          </a:p>
          <a:p>
            <a:pPr algn="l" fontAlgn="base">
              <a:buFont typeface="Arial" panose="020B0604020202020204" pitchFamily="34" charset="0"/>
              <a:buChar char="•"/>
            </a:pPr>
            <a:r>
              <a:rPr lang="ja-JP" altLang="en-US" sz="2400" b="0" i="0" dirty="0">
                <a:solidFill>
                  <a:srgbClr val="525C5F"/>
                </a:solidFill>
                <a:effectLst/>
                <a:latin typeface="Helvetica Neue"/>
              </a:rPr>
              <a:t>趣味</a:t>
            </a:r>
          </a:p>
          <a:p>
            <a:pPr algn="l" fontAlgn="base">
              <a:buFont typeface="Arial" panose="020B0604020202020204" pitchFamily="34" charset="0"/>
              <a:buChar char="•"/>
            </a:pPr>
            <a:r>
              <a:rPr lang="ja-JP" altLang="en-US" sz="2400" b="0" i="0" dirty="0">
                <a:solidFill>
                  <a:srgbClr val="525C5F"/>
                </a:solidFill>
                <a:effectLst/>
                <a:latin typeface="Helvetica Neue"/>
              </a:rPr>
              <a:t>よく使う</a:t>
            </a:r>
            <a:r>
              <a:rPr lang="en-US" altLang="ja-JP" sz="2400" b="0" i="0" dirty="0">
                <a:solidFill>
                  <a:srgbClr val="525C5F"/>
                </a:solidFill>
                <a:effectLst/>
                <a:latin typeface="Helvetica Neue"/>
              </a:rPr>
              <a:t>SNS</a:t>
            </a:r>
          </a:p>
          <a:p>
            <a:pPr algn="l" fontAlgn="base">
              <a:buFont typeface="Arial" panose="020B0604020202020204" pitchFamily="34" charset="0"/>
              <a:buChar char="•"/>
            </a:pPr>
            <a:r>
              <a:rPr lang="ja-JP" altLang="en-US" sz="2400" b="0" i="0" dirty="0">
                <a:solidFill>
                  <a:srgbClr val="525C5F"/>
                </a:solidFill>
                <a:effectLst/>
                <a:latin typeface="Helvetica Neue"/>
              </a:rPr>
              <a:t>タイムスケジュール</a:t>
            </a:r>
          </a:p>
          <a:p>
            <a:pPr algn="l" fontAlgn="base">
              <a:buFont typeface="Arial" panose="020B0604020202020204" pitchFamily="34" charset="0"/>
              <a:buChar char="•"/>
            </a:pPr>
            <a:r>
              <a:rPr lang="ja-JP" altLang="en-US" sz="2400" b="0" i="0" dirty="0">
                <a:solidFill>
                  <a:srgbClr val="525C5F"/>
                </a:solidFill>
                <a:effectLst/>
                <a:latin typeface="Helvetica Neue"/>
              </a:rPr>
              <a:t>現在の悩み（プロジェクトに関わる分野での悩み）</a:t>
            </a:r>
          </a:p>
          <a:p>
            <a:pPr algn="l" fontAlgn="base">
              <a:buFont typeface="Arial" panose="020B0604020202020204" pitchFamily="34" charset="0"/>
              <a:buChar char="•"/>
            </a:pPr>
            <a:r>
              <a:rPr lang="ja-JP" altLang="en-US" sz="2400" b="0" i="0" dirty="0">
                <a:solidFill>
                  <a:srgbClr val="525C5F"/>
                </a:solidFill>
                <a:effectLst/>
                <a:latin typeface="Helvetica Neue"/>
              </a:rPr>
              <a:t>悩みを解決して、どうなりたいか</a:t>
            </a:r>
          </a:p>
          <a:p>
            <a:endParaRPr kumimoji="1" lang="ja-JP" altLang="en-US" sz="2400" dirty="0"/>
          </a:p>
        </p:txBody>
      </p:sp>
    </p:spTree>
    <p:extLst>
      <p:ext uri="{BB962C8B-B14F-4D97-AF65-F5344CB8AC3E}">
        <p14:creationId xmlns:p14="http://schemas.microsoft.com/office/powerpoint/2010/main" val="262591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3603</TotalTime>
  <Words>1557</Words>
  <Application>Microsoft Office PowerPoint</Application>
  <PresentationFormat>ワイド画面</PresentationFormat>
  <Paragraphs>243</Paragraphs>
  <Slides>12</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AR Pゴシック体S</vt:lpstr>
      <vt:lpstr>AR悠々ゴシック体E</vt:lpstr>
      <vt:lpstr>Helvetica Neue</vt:lpstr>
      <vt:lpstr>美杉ゴシックB</vt:lpstr>
      <vt:lpstr>游ゴシック</vt:lpstr>
      <vt:lpstr>游ゴシック Light</vt:lpstr>
      <vt:lpstr>游明朝</vt:lpstr>
      <vt:lpstr>Arial</vt:lpstr>
      <vt:lpstr>Helvetica</vt:lpstr>
      <vt:lpstr>Office テーマ</vt:lpstr>
      <vt:lpstr>                             クラブ広報のための SNS活用  </vt:lpstr>
      <vt:lpstr>PowerPoint プレゼンテーション</vt:lpstr>
      <vt:lpstr>SNSとは何か？</vt:lpstr>
      <vt:lpstr>SNSの種類と特長について</vt:lpstr>
      <vt:lpstr>2024年SNSユーザ動向</vt:lpstr>
      <vt:lpstr>2024年SNSユーザ動向</vt:lpstr>
      <vt:lpstr>SNSを始める前に</vt:lpstr>
      <vt:lpstr>SNSを始める前に</vt:lpstr>
      <vt:lpstr>SNSを始める前に</vt:lpstr>
      <vt:lpstr>SNSを始める前に</vt:lpstr>
      <vt:lpstr>レッツSNSデビュー</vt:lpstr>
      <vt:lpstr>ご静聴ありがとう 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高橋-main</dc:creator>
  <cp:lastModifiedBy>user</cp:lastModifiedBy>
  <cp:revision>8</cp:revision>
  <dcterms:created xsi:type="dcterms:W3CDTF">2024-10-18T13:58:29Z</dcterms:created>
  <dcterms:modified xsi:type="dcterms:W3CDTF">2025-02-21T07:09:42Z</dcterms:modified>
</cp:coreProperties>
</file>